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21"/>
  </p:notesMasterIdLst>
  <p:sldIdLst>
    <p:sldId id="904" r:id="rId2"/>
    <p:sldId id="905" r:id="rId3"/>
    <p:sldId id="919" r:id="rId4"/>
    <p:sldId id="920" r:id="rId5"/>
    <p:sldId id="907" r:id="rId6"/>
    <p:sldId id="960" r:id="rId7"/>
    <p:sldId id="961" r:id="rId8"/>
    <p:sldId id="962" r:id="rId9"/>
    <p:sldId id="963" r:id="rId10"/>
    <p:sldId id="964" r:id="rId11"/>
    <p:sldId id="965" r:id="rId12"/>
    <p:sldId id="967" r:id="rId13"/>
    <p:sldId id="969" r:id="rId14"/>
    <p:sldId id="970" r:id="rId15"/>
    <p:sldId id="971" r:id="rId16"/>
    <p:sldId id="973" r:id="rId17"/>
    <p:sldId id="976" r:id="rId18"/>
    <p:sldId id="982" r:id="rId19"/>
    <p:sldId id="9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C138A0B-4F85-494A-9B36-70AA660DB48A}">
          <p14:sldIdLst>
            <p14:sldId id="904"/>
            <p14:sldId id="905"/>
            <p14:sldId id="919"/>
            <p14:sldId id="920"/>
            <p14:sldId id="907"/>
            <p14:sldId id="960"/>
            <p14:sldId id="961"/>
            <p14:sldId id="962"/>
            <p14:sldId id="963"/>
            <p14:sldId id="964"/>
            <p14:sldId id="965"/>
            <p14:sldId id="967"/>
            <p14:sldId id="969"/>
            <p14:sldId id="970"/>
            <p14:sldId id="971"/>
            <p14:sldId id="973"/>
            <p14:sldId id="976"/>
            <p14:sldId id="982"/>
            <p14:sldId id="9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pos="264" userDrawn="1">
          <p15:clr>
            <a:srgbClr val="A4A3A4"/>
          </p15:clr>
        </p15:guide>
        <p15:guide id="4" orient="horz" pos="1560" userDrawn="1">
          <p15:clr>
            <a:srgbClr val="A4A3A4"/>
          </p15:clr>
        </p15:guide>
        <p15:guide id="5" orient="horz" pos="816" userDrawn="1">
          <p15:clr>
            <a:srgbClr val="A4A3A4"/>
          </p15:clr>
        </p15:guide>
        <p15:guide id="6" orient="horz" pos="1464" userDrawn="1">
          <p15:clr>
            <a:srgbClr val="A4A3A4"/>
          </p15:clr>
        </p15:guide>
        <p15:guide id="7" orient="horz" pos="1056" userDrawn="1">
          <p15:clr>
            <a:srgbClr val="A4A3A4"/>
          </p15:clr>
        </p15:guide>
        <p15:guide id="8" orient="horz" pos="720" userDrawn="1">
          <p15:clr>
            <a:srgbClr val="A4A3A4"/>
          </p15:clr>
        </p15:guide>
        <p15:guide id="9" pos="41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9F5"/>
    <a:srgbClr val="FFFFCC"/>
    <a:srgbClr val="FFFFFF"/>
    <a:srgbClr val="00A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942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480" y="546"/>
      </p:cViewPr>
      <p:guideLst>
        <p:guide orient="horz" pos="1320"/>
        <p:guide pos="7392"/>
        <p:guide pos="264"/>
        <p:guide orient="horz" pos="1560"/>
        <p:guide orient="horz" pos="816"/>
        <p:guide orient="horz" pos="1464"/>
        <p:guide orient="horz" pos="1056"/>
        <p:guide orient="horz" pos="720"/>
        <p:guide pos="41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812"/>
    </p:cViewPr>
  </p:sorterViewPr>
  <p:notesViewPr>
    <p:cSldViewPr snapToGrid="0" showGuides="1">
      <p:cViewPr varScale="1">
        <p:scale>
          <a:sx n="86" d="100"/>
          <a:sy n="86" d="100"/>
        </p:scale>
        <p:origin x="3786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9D05C7E-1DC0-4BFF-A7F5-CC3EF6E5363C}" type="datetimeFigureOut">
              <a:rPr lang="en-US" smtClean="0"/>
              <a:pPr/>
              <a:t>6/30/2016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0672932-ACAD-400C-ADEE-6A1229E058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35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70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62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31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6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1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4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0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4025" y="688975"/>
            <a:ext cx="6127750" cy="34480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367213"/>
            <a:ext cx="5629275" cy="41386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23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3" b="1386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09603" y="1629511"/>
            <a:ext cx="5344581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90000"/>
              </a:lnSpc>
              <a:defRPr sz="3600" b="0" spc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09602" y="2700237"/>
            <a:ext cx="5344581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accent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25617" y="433542"/>
            <a:ext cx="6058179" cy="729350"/>
            <a:chOff x="666750" y="1635126"/>
            <a:chExt cx="4994275" cy="801688"/>
          </a:xfrm>
        </p:grpSpPr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666750" y="1892301"/>
              <a:ext cx="2373313" cy="420688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2057400" y="1635126"/>
              <a:ext cx="3603625" cy="801688"/>
            </a:xfrm>
            <a:custGeom>
              <a:avLst/>
              <a:gdLst>
                <a:gd name="T0" fmla="*/ 291 w 961"/>
                <a:gd name="T1" fmla="*/ 105 h 214"/>
                <a:gd name="T2" fmla="*/ 291 w 961"/>
                <a:gd name="T3" fmla="*/ 97 h 214"/>
                <a:gd name="T4" fmla="*/ 299 w 961"/>
                <a:gd name="T5" fmla="*/ 97 h 214"/>
                <a:gd name="T6" fmla="*/ 299 w 961"/>
                <a:gd name="T7" fmla="*/ 105 h 214"/>
                <a:gd name="T8" fmla="*/ 321 w 961"/>
                <a:gd name="T9" fmla="*/ 171 h 214"/>
                <a:gd name="T10" fmla="*/ 340 w 961"/>
                <a:gd name="T11" fmla="*/ 129 h 214"/>
                <a:gd name="T12" fmla="*/ 387 w 961"/>
                <a:gd name="T13" fmla="*/ 171 h 214"/>
                <a:gd name="T14" fmla="*/ 329 w 961"/>
                <a:gd name="T15" fmla="*/ 136 h 214"/>
                <a:gd name="T16" fmla="*/ 388 w 961"/>
                <a:gd name="T17" fmla="*/ 129 h 214"/>
                <a:gd name="T18" fmla="*/ 341 w 961"/>
                <a:gd name="T19" fmla="*/ 121 h 214"/>
                <a:gd name="T20" fmla="*/ 446 w 961"/>
                <a:gd name="T21" fmla="*/ 121 h 214"/>
                <a:gd name="T22" fmla="*/ 442 w 961"/>
                <a:gd name="T23" fmla="*/ 173 h 214"/>
                <a:gd name="T24" fmla="*/ 440 w 961"/>
                <a:gd name="T25" fmla="*/ 181 h 214"/>
                <a:gd name="T26" fmla="*/ 457 w 961"/>
                <a:gd name="T27" fmla="*/ 121 h 214"/>
                <a:gd name="T28" fmla="*/ 523 w 961"/>
                <a:gd name="T29" fmla="*/ 127 h 214"/>
                <a:gd name="T30" fmla="*/ 482 w 961"/>
                <a:gd name="T31" fmla="*/ 148 h 214"/>
                <a:gd name="T32" fmla="*/ 473 w 961"/>
                <a:gd name="T33" fmla="*/ 60 h 214"/>
                <a:gd name="T34" fmla="*/ 482 w 961"/>
                <a:gd name="T35" fmla="*/ 117 h 214"/>
                <a:gd name="T36" fmla="*/ 531 w 961"/>
                <a:gd name="T37" fmla="*/ 118 h 214"/>
                <a:gd name="T38" fmla="*/ 599 w 961"/>
                <a:gd name="T39" fmla="*/ 179 h 214"/>
                <a:gd name="T40" fmla="*/ 561 w 961"/>
                <a:gd name="T41" fmla="*/ 130 h 214"/>
                <a:gd name="T42" fmla="*/ 549 w 961"/>
                <a:gd name="T43" fmla="*/ 179 h 214"/>
                <a:gd name="T44" fmla="*/ 558 w 961"/>
                <a:gd name="T45" fmla="*/ 117 h 214"/>
                <a:gd name="T46" fmla="*/ 594 w 961"/>
                <a:gd name="T47" fmla="*/ 97 h 214"/>
                <a:gd name="T48" fmla="*/ 599 w 961"/>
                <a:gd name="T49" fmla="*/ 179 h 214"/>
                <a:gd name="T50" fmla="*/ 660 w 961"/>
                <a:gd name="T51" fmla="*/ 95 h 214"/>
                <a:gd name="T52" fmla="*/ 659 w 961"/>
                <a:gd name="T53" fmla="*/ 103 h 214"/>
                <a:gd name="T54" fmla="*/ 683 w 961"/>
                <a:gd name="T55" fmla="*/ 139 h 214"/>
                <a:gd name="T56" fmla="*/ 709 w 961"/>
                <a:gd name="T57" fmla="*/ 60 h 214"/>
                <a:gd name="T58" fmla="*/ 709 w 961"/>
                <a:gd name="T59" fmla="*/ 179 h 214"/>
                <a:gd name="T60" fmla="*/ 771 w 961"/>
                <a:gd name="T61" fmla="*/ 95 h 214"/>
                <a:gd name="T62" fmla="*/ 771 w 961"/>
                <a:gd name="T63" fmla="*/ 103 h 214"/>
                <a:gd name="T64" fmla="*/ 794 w 961"/>
                <a:gd name="T65" fmla="*/ 139 h 214"/>
                <a:gd name="T66" fmla="*/ 822 w 961"/>
                <a:gd name="T67" fmla="*/ 211 h 214"/>
                <a:gd name="T68" fmla="*/ 869 w 961"/>
                <a:gd name="T69" fmla="*/ 178 h 214"/>
                <a:gd name="T70" fmla="*/ 846 w 961"/>
                <a:gd name="T71" fmla="*/ 179 h 214"/>
                <a:gd name="T72" fmla="*/ 869 w 961"/>
                <a:gd name="T73" fmla="*/ 112 h 214"/>
                <a:gd name="T74" fmla="*/ 878 w 961"/>
                <a:gd name="T75" fmla="*/ 97 h 214"/>
                <a:gd name="T76" fmla="*/ 847 w 961"/>
                <a:gd name="T77" fmla="*/ 103 h 214"/>
                <a:gd name="T78" fmla="*/ 869 w 961"/>
                <a:gd name="T79" fmla="*/ 137 h 214"/>
                <a:gd name="T80" fmla="*/ 911 w 961"/>
                <a:gd name="T81" fmla="*/ 211 h 214"/>
                <a:gd name="T82" fmla="*/ 900 w 961"/>
                <a:gd name="T83" fmla="*/ 97 h 214"/>
                <a:gd name="T84" fmla="*/ 961 w 961"/>
                <a:gd name="T85" fmla="*/ 97 h 214"/>
                <a:gd name="T86" fmla="*/ 0 w 961"/>
                <a:gd name="T87" fmla="*/ 14 h 214"/>
                <a:gd name="T88" fmla="*/ 0 w 961"/>
                <a:gd name="T89" fmla="*/ 61 h 214"/>
                <a:gd name="T90" fmla="*/ 0 w 961"/>
                <a:gd name="T9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1" h="214">
                  <a:moveTo>
                    <a:pt x="312" y="181"/>
                  </a:moveTo>
                  <a:cubicBezTo>
                    <a:pt x="298" y="181"/>
                    <a:pt x="291" y="175"/>
                    <a:pt x="291" y="16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78" y="105"/>
                    <a:pt x="278" y="105"/>
                    <a:pt x="278" y="105"/>
                  </a:cubicBezTo>
                  <a:cubicBezTo>
                    <a:pt x="278" y="97"/>
                    <a:pt x="278" y="97"/>
                    <a:pt x="278" y="97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78"/>
                    <a:pt x="291" y="78"/>
                    <a:pt x="291" y="78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9" y="97"/>
                    <a:pt x="299" y="97"/>
                    <a:pt x="299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05"/>
                    <a:pt x="321" y="105"/>
                    <a:pt x="321" y="105"/>
                  </a:cubicBezTo>
                  <a:cubicBezTo>
                    <a:pt x="299" y="105"/>
                    <a:pt x="299" y="105"/>
                    <a:pt x="299" y="105"/>
                  </a:cubicBezTo>
                  <a:cubicBezTo>
                    <a:pt x="299" y="158"/>
                    <a:pt x="299" y="158"/>
                    <a:pt x="299" y="158"/>
                  </a:cubicBezTo>
                  <a:cubicBezTo>
                    <a:pt x="299" y="167"/>
                    <a:pt x="303" y="173"/>
                    <a:pt x="313" y="173"/>
                  </a:cubicBezTo>
                  <a:cubicBezTo>
                    <a:pt x="316" y="173"/>
                    <a:pt x="318" y="172"/>
                    <a:pt x="321" y="171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18" y="181"/>
                    <a:pt x="315" y="181"/>
                    <a:pt x="312" y="181"/>
                  </a:cubicBezTo>
                  <a:close/>
                  <a:moveTo>
                    <a:pt x="340" y="129"/>
                  </a:moveTo>
                  <a:cubicBezTo>
                    <a:pt x="340" y="132"/>
                    <a:pt x="340" y="135"/>
                    <a:pt x="340" y="137"/>
                  </a:cubicBezTo>
                  <a:cubicBezTo>
                    <a:pt x="340" y="158"/>
                    <a:pt x="349" y="173"/>
                    <a:pt x="371" y="173"/>
                  </a:cubicBezTo>
                  <a:cubicBezTo>
                    <a:pt x="376" y="173"/>
                    <a:pt x="382" y="172"/>
                    <a:pt x="387" y="171"/>
                  </a:cubicBezTo>
                  <a:cubicBezTo>
                    <a:pt x="387" y="179"/>
                    <a:pt x="387" y="179"/>
                    <a:pt x="387" y="179"/>
                  </a:cubicBezTo>
                  <a:cubicBezTo>
                    <a:pt x="381" y="180"/>
                    <a:pt x="375" y="181"/>
                    <a:pt x="369" y="181"/>
                  </a:cubicBezTo>
                  <a:cubicBezTo>
                    <a:pt x="341" y="181"/>
                    <a:pt x="329" y="161"/>
                    <a:pt x="329" y="136"/>
                  </a:cubicBezTo>
                  <a:cubicBezTo>
                    <a:pt x="329" y="115"/>
                    <a:pt x="336" y="95"/>
                    <a:pt x="361" y="95"/>
                  </a:cubicBezTo>
                  <a:cubicBezTo>
                    <a:pt x="378" y="95"/>
                    <a:pt x="388" y="108"/>
                    <a:pt x="388" y="124"/>
                  </a:cubicBezTo>
                  <a:cubicBezTo>
                    <a:pt x="388" y="129"/>
                    <a:pt x="388" y="129"/>
                    <a:pt x="388" y="129"/>
                  </a:cubicBezTo>
                  <a:lnTo>
                    <a:pt x="340" y="129"/>
                  </a:lnTo>
                  <a:close/>
                  <a:moveTo>
                    <a:pt x="361" y="103"/>
                  </a:moveTo>
                  <a:cubicBezTo>
                    <a:pt x="349" y="103"/>
                    <a:pt x="343" y="110"/>
                    <a:pt x="341" y="121"/>
                  </a:cubicBezTo>
                  <a:cubicBezTo>
                    <a:pt x="378" y="121"/>
                    <a:pt x="378" y="121"/>
                    <a:pt x="378" y="121"/>
                  </a:cubicBezTo>
                  <a:cubicBezTo>
                    <a:pt x="378" y="111"/>
                    <a:pt x="370" y="103"/>
                    <a:pt x="361" y="103"/>
                  </a:cubicBezTo>
                  <a:close/>
                  <a:moveTo>
                    <a:pt x="446" y="121"/>
                  </a:moveTo>
                  <a:cubicBezTo>
                    <a:pt x="446" y="111"/>
                    <a:pt x="441" y="103"/>
                    <a:pt x="431" y="103"/>
                  </a:cubicBezTo>
                  <a:cubicBezTo>
                    <a:pt x="414" y="103"/>
                    <a:pt x="410" y="122"/>
                    <a:pt x="410" y="135"/>
                  </a:cubicBezTo>
                  <a:cubicBezTo>
                    <a:pt x="410" y="156"/>
                    <a:pt x="419" y="173"/>
                    <a:pt x="442" y="173"/>
                  </a:cubicBezTo>
                  <a:cubicBezTo>
                    <a:pt x="446" y="173"/>
                    <a:pt x="450" y="172"/>
                    <a:pt x="454" y="171"/>
                  </a:cubicBezTo>
                  <a:cubicBezTo>
                    <a:pt x="454" y="180"/>
                    <a:pt x="454" y="180"/>
                    <a:pt x="454" y="180"/>
                  </a:cubicBezTo>
                  <a:cubicBezTo>
                    <a:pt x="450" y="181"/>
                    <a:pt x="445" y="181"/>
                    <a:pt x="440" y="181"/>
                  </a:cubicBezTo>
                  <a:cubicBezTo>
                    <a:pt x="412" y="181"/>
                    <a:pt x="400" y="163"/>
                    <a:pt x="400" y="137"/>
                  </a:cubicBezTo>
                  <a:cubicBezTo>
                    <a:pt x="400" y="116"/>
                    <a:pt x="407" y="95"/>
                    <a:pt x="431" y="95"/>
                  </a:cubicBezTo>
                  <a:cubicBezTo>
                    <a:pt x="447" y="95"/>
                    <a:pt x="457" y="104"/>
                    <a:pt x="457" y="121"/>
                  </a:cubicBezTo>
                  <a:lnTo>
                    <a:pt x="446" y="121"/>
                  </a:lnTo>
                  <a:close/>
                  <a:moveTo>
                    <a:pt x="523" y="179"/>
                  </a:moveTo>
                  <a:cubicBezTo>
                    <a:pt x="523" y="127"/>
                    <a:pt x="523" y="127"/>
                    <a:pt x="523" y="127"/>
                  </a:cubicBezTo>
                  <a:cubicBezTo>
                    <a:pt x="523" y="117"/>
                    <a:pt x="522" y="103"/>
                    <a:pt x="508" y="103"/>
                  </a:cubicBezTo>
                  <a:cubicBezTo>
                    <a:pt x="495" y="103"/>
                    <a:pt x="487" y="119"/>
                    <a:pt x="484" y="130"/>
                  </a:cubicBezTo>
                  <a:cubicBezTo>
                    <a:pt x="483" y="136"/>
                    <a:pt x="482" y="142"/>
                    <a:pt x="482" y="148"/>
                  </a:cubicBezTo>
                  <a:cubicBezTo>
                    <a:pt x="482" y="179"/>
                    <a:pt x="482" y="179"/>
                    <a:pt x="482" y="179"/>
                  </a:cubicBezTo>
                  <a:cubicBezTo>
                    <a:pt x="473" y="179"/>
                    <a:pt x="473" y="179"/>
                    <a:pt x="473" y="179"/>
                  </a:cubicBezTo>
                  <a:cubicBezTo>
                    <a:pt x="473" y="60"/>
                    <a:pt x="473" y="60"/>
                    <a:pt x="473" y="60"/>
                  </a:cubicBezTo>
                  <a:cubicBezTo>
                    <a:pt x="482" y="60"/>
                    <a:pt x="482" y="60"/>
                    <a:pt x="482" y="60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7" y="103"/>
                    <a:pt x="494" y="95"/>
                    <a:pt x="510" y="95"/>
                  </a:cubicBezTo>
                  <a:cubicBezTo>
                    <a:pt x="512" y="95"/>
                    <a:pt x="515" y="96"/>
                    <a:pt x="518" y="97"/>
                  </a:cubicBezTo>
                  <a:cubicBezTo>
                    <a:pt x="527" y="100"/>
                    <a:pt x="531" y="108"/>
                    <a:pt x="531" y="118"/>
                  </a:cubicBezTo>
                  <a:cubicBezTo>
                    <a:pt x="531" y="179"/>
                    <a:pt x="531" y="179"/>
                    <a:pt x="531" y="179"/>
                  </a:cubicBezTo>
                  <a:lnTo>
                    <a:pt x="523" y="179"/>
                  </a:lnTo>
                  <a:close/>
                  <a:moveTo>
                    <a:pt x="599" y="179"/>
                  </a:moveTo>
                  <a:cubicBezTo>
                    <a:pt x="599" y="127"/>
                    <a:pt x="599" y="127"/>
                    <a:pt x="599" y="127"/>
                  </a:cubicBezTo>
                  <a:cubicBezTo>
                    <a:pt x="599" y="117"/>
                    <a:pt x="598" y="103"/>
                    <a:pt x="584" y="103"/>
                  </a:cubicBezTo>
                  <a:cubicBezTo>
                    <a:pt x="571" y="103"/>
                    <a:pt x="563" y="119"/>
                    <a:pt x="561" y="130"/>
                  </a:cubicBezTo>
                  <a:cubicBezTo>
                    <a:pt x="559" y="136"/>
                    <a:pt x="558" y="142"/>
                    <a:pt x="558" y="148"/>
                  </a:cubicBezTo>
                  <a:cubicBezTo>
                    <a:pt x="558" y="179"/>
                    <a:pt x="558" y="179"/>
                    <a:pt x="558" y="179"/>
                  </a:cubicBezTo>
                  <a:cubicBezTo>
                    <a:pt x="549" y="179"/>
                    <a:pt x="549" y="179"/>
                    <a:pt x="549" y="179"/>
                  </a:cubicBezTo>
                  <a:cubicBezTo>
                    <a:pt x="549" y="97"/>
                    <a:pt x="549" y="97"/>
                    <a:pt x="549" y="97"/>
                  </a:cubicBezTo>
                  <a:cubicBezTo>
                    <a:pt x="558" y="97"/>
                    <a:pt x="558" y="97"/>
                    <a:pt x="558" y="9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63" y="103"/>
                    <a:pt x="570" y="95"/>
                    <a:pt x="586" y="95"/>
                  </a:cubicBezTo>
                  <a:cubicBezTo>
                    <a:pt x="589" y="95"/>
                    <a:pt x="591" y="96"/>
                    <a:pt x="594" y="97"/>
                  </a:cubicBezTo>
                  <a:cubicBezTo>
                    <a:pt x="603" y="100"/>
                    <a:pt x="607" y="109"/>
                    <a:pt x="607" y="118"/>
                  </a:cubicBezTo>
                  <a:cubicBezTo>
                    <a:pt x="607" y="179"/>
                    <a:pt x="607" y="179"/>
                    <a:pt x="607" y="179"/>
                  </a:cubicBezTo>
                  <a:lnTo>
                    <a:pt x="599" y="179"/>
                  </a:lnTo>
                  <a:close/>
                  <a:moveTo>
                    <a:pt x="660" y="181"/>
                  </a:moveTo>
                  <a:cubicBezTo>
                    <a:pt x="635" y="181"/>
                    <a:pt x="626" y="160"/>
                    <a:pt x="626" y="138"/>
                  </a:cubicBezTo>
                  <a:cubicBezTo>
                    <a:pt x="626" y="116"/>
                    <a:pt x="635" y="95"/>
                    <a:pt x="660" y="95"/>
                  </a:cubicBezTo>
                  <a:cubicBezTo>
                    <a:pt x="685" y="95"/>
                    <a:pt x="694" y="117"/>
                    <a:pt x="694" y="138"/>
                  </a:cubicBezTo>
                  <a:cubicBezTo>
                    <a:pt x="694" y="160"/>
                    <a:pt x="685" y="181"/>
                    <a:pt x="660" y="181"/>
                  </a:cubicBezTo>
                  <a:close/>
                  <a:moveTo>
                    <a:pt x="659" y="103"/>
                  </a:moveTo>
                  <a:cubicBezTo>
                    <a:pt x="640" y="103"/>
                    <a:pt x="636" y="124"/>
                    <a:pt x="636" y="139"/>
                  </a:cubicBezTo>
                  <a:cubicBezTo>
                    <a:pt x="636" y="155"/>
                    <a:pt x="640" y="173"/>
                    <a:pt x="659" y="173"/>
                  </a:cubicBezTo>
                  <a:cubicBezTo>
                    <a:pt x="679" y="173"/>
                    <a:pt x="683" y="155"/>
                    <a:pt x="683" y="139"/>
                  </a:cubicBezTo>
                  <a:cubicBezTo>
                    <a:pt x="683" y="124"/>
                    <a:pt x="679" y="103"/>
                    <a:pt x="659" y="103"/>
                  </a:cubicBezTo>
                  <a:close/>
                  <a:moveTo>
                    <a:pt x="709" y="179"/>
                  </a:moveTo>
                  <a:cubicBezTo>
                    <a:pt x="709" y="60"/>
                    <a:pt x="709" y="60"/>
                    <a:pt x="709" y="60"/>
                  </a:cubicBezTo>
                  <a:cubicBezTo>
                    <a:pt x="718" y="60"/>
                    <a:pt x="718" y="60"/>
                    <a:pt x="718" y="60"/>
                  </a:cubicBezTo>
                  <a:cubicBezTo>
                    <a:pt x="718" y="179"/>
                    <a:pt x="718" y="179"/>
                    <a:pt x="718" y="179"/>
                  </a:cubicBezTo>
                  <a:lnTo>
                    <a:pt x="709" y="179"/>
                  </a:lnTo>
                  <a:close/>
                  <a:moveTo>
                    <a:pt x="771" y="181"/>
                  </a:moveTo>
                  <a:cubicBezTo>
                    <a:pt x="746" y="181"/>
                    <a:pt x="737" y="160"/>
                    <a:pt x="737" y="138"/>
                  </a:cubicBezTo>
                  <a:cubicBezTo>
                    <a:pt x="737" y="116"/>
                    <a:pt x="746" y="95"/>
                    <a:pt x="771" y="95"/>
                  </a:cubicBezTo>
                  <a:cubicBezTo>
                    <a:pt x="796" y="95"/>
                    <a:pt x="805" y="117"/>
                    <a:pt x="805" y="138"/>
                  </a:cubicBezTo>
                  <a:cubicBezTo>
                    <a:pt x="805" y="160"/>
                    <a:pt x="796" y="181"/>
                    <a:pt x="771" y="181"/>
                  </a:cubicBezTo>
                  <a:close/>
                  <a:moveTo>
                    <a:pt x="771" y="103"/>
                  </a:moveTo>
                  <a:cubicBezTo>
                    <a:pt x="751" y="103"/>
                    <a:pt x="748" y="124"/>
                    <a:pt x="748" y="139"/>
                  </a:cubicBezTo>
                  <a:cubicBezTo>
                    <a:pt x="748" y="155"/>
                    <a:pt x="751" y="173"/>
                    <a:pt x="771" y="173"/>
                  </a:cubicBezTo>
                  <a:cubicBezTo>
                    <a:pt x="790" y="173"/>
                    <a:pt x="794" y="155"/>
                    <a:pt x="794" y="139"/>
                  </a:cubicBezTo>
                  <a:cubicBezTo>
                    <a:pt x="794" y="124"/>
                    <a:pt x="790" y="103"/>
                    <a:pt x="771" y="103"/>
                  </a:cubicBezTo>
                  <a:close/>
                  <a:moveTo>
                    <a:pt x="843" y="214"/>
                  </a:moveTo>
                  <a:cubicBezTo>
                    <a:pt x="836" y="214"/>
                    <a:pt x="829" y="213"/>
                    <a:pt x="822" y="211"/>
                  </a:cubicBezTo>
                  <a:cubicBezTo>
                    <a:pt x="822" y="202"/>
                    <a:pt x="822" y="202"/>
                    <a:pt x="822" y="202"/>
                  </a:cubicBezTo>
                  <a:cubicBezTo>
                    <a:pt x="828" y="204"/>
                    <a:pt x="834" y="205"/>
                    <a:pt x="840" y="205"/>
                  </a:cubicBezTo>
                  <a:cubicBezTo>
                    <a:pt x="860" y="205"/>
                    <a:pt x="869" y="198"/>
                    <a:pt x="869" y="178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6" y="173"/>
                    <a:pt x="857" y="179"/>
                    <a:pt x="846" y="179"/>
                  </a:cubicBezTo>
                  <a:cubicBezTo>
                    <a:pt x="822" y="179"/>
                    <a:pt x="817" y="158"/>
                    <a:pt x="817" y="138"/>
                  </a:cubicBezTo>
                  <a:cubicBezTo>
                    <a:pt x="817" y="120"/>
                    <a:pt x="824" y="95"/>
                    <a:pt x="846" y="95"/>
                  </a:cubicBezTo>
                  <a:cubicBezTo>
                    <a:pt x="857" y="95"/>
                    <a:pt x="866" y="101"/>
                    <a:pt x="869" y="112"/>
                  </a:cubicBezTo>
                  <a:cubicBezTo>
                    <a:pt x="869" y="112"/>
                    <a:pt x="869" y="112"/>
                    <a:pt x="869" y="112"/>
                  </a:cubicBezTo>
                  <a:cubicBezTo>
                    <a:pt x="869" y="97"/>
                    <a:pt x="869" y="97"/>
                    <a:pt x="869" y="97"/>
                  </a:cubicBezTo>
                  <a:cubicBezTo>
                    <a:pt x="878" y="97"/>
                    <a:pt x="878" y="97"/>
                    <a:pt x="878" y="97"/>
                  </a:cubicBezTo>
                  <a:cubicBezTo>
                    <a:pt x="878" y="177"/>
                    <a:pt x="878" y="177"/>
                    <a:pt x="878" y="177"/>
                  </a:cubicBezTo>
                  <a:cubicBezTo>
                    <a:pt x="878" y="200"/>
                    <a:pt x="867" y="214"/>
                    <a:pt x="843" y="214"/>
                  </a:cubicBezTo>
                  <a:close/>
                  <a:moveTo>
                    <a:pt x="847" y="103"/>
                  </a:moveTo>
                  <a:cubicBezTo>
                    <a:pt x="831" y="103"/>
                    <a:pt x="827" y="127"/>
                    <a:pt x="827" y="139"/>
                  </a:cubicBezTo>
                  <a:cubicBezTo>
                    <a:pt x="827" y="152"/>
                    <a:pt x="830" y="171"/>
                    <a:pt x="847" y="171"/>
                  </a:cubicBezTo>
                  <a:cubicBezTo>
                    <a:pt x="863" y="171"/>
                    <a:pt x="869" y="150"/>
                    <a:pt x="869" y="137"/>
                  </a:cubicBezTo>
                  <a:cubicBezTo>
                    <a:pt x="869" y="124"/>
                    <a:pt x="863" y="103"/>
                    <a:pt x="847" y="103"/>
                  </a:cubicBezTo>
                  <a:close/>
                  <a:moveTo>
                    <a:pt x="921" y="211"/>
                  </a:moveTo>
                  <a:cubicBezTo>
                    <a:pt x="911" y="211"/>
                    <a:pt x="911" y="211"/>
                    <a:pt x="911" y="211"/>
                  </a:cubicBezTo>
                  <a:cubicBezTo>
                    <a:pt x="923" y="179"/>
                    <a:pt x="923" y="179"/>
                    <a:pt x="923" y="179"/>
                  </a:cubicBezTo>
                  <a:cubicBezTo>
                    <a:pt x="891" y="97"/>
                    <a:pt x="891" y="97"/>
                    <a:pt x="891" y="97"/>
                  </a:cubicBezTo>
                  <a:cubicBezTo>
                    <a:pt x="900" y="97"/>
                    <a:pt x="900" y="97"/>
                    <a:pt x="900" y="97"/>
                  </a:cubicBezTo>
                  <a:cubicBezTo>
                    <a:pt x="927" y="165"/>
                    <a:pt x="927" y="165"/>
                    <a:pt x="927" y="165"/>
                  </a:cubicBezTo>
                  <a:cubicBezTo>
                    <a:pt x="951" y="97"/>
                    <a:pt x="951" y="97"/>
                    <a:pt x="951" y="97"/>
                  </a:cubicBezTo>
                  <a:cubicBezTo>
                    <a:pt x="961" y="97"/>
                    <a:pt x="961" y="97"/>
                    <a:pt x="961" y="97"/>
                  </a:cubicBezTo>
                  <a:lnTo>
                    <a:pt x="921" y="211"/>
                  </a:lnTo>
                  <a:close/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6578097" y="6269925"/>
            <a:ext cx="4986528" cy="222718"/>
            <a:chOff x="533400" y="3606804"/>
            <a:chExt cx="8077201" cy="481012"/>
          </a:xfrm>
          <a:solidFill>
            <a:schemeClr val="tx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533400" y="3621091"/>
              <a:ext cx="1577975" cy="450850"/>
            </a:xfrm>
            <a:custGeom>
              <a:avLst/>
              <a:gdLst>
                <a:gd name="T0" fmla="*/ 43 w 421"/>
                <a:gd name="T1" fmla="*/ 70 h 120"/>
                <a:gd name="T2" fmla="*/ 0 w 421"/>
                <a:gd name="T3" fmla="*/ 23 h 120"/>
                <a:gd name="T4" fmla="*/ 49 w 421"/>
                <a:gd name="T5" fmla="*/ 13 h 120"/>
                <a:gd name="T6" fmla="*/ 27 w 421"/>
                <a:gd name="T7" fmla="*/ 40 h 120"/>
                <a:gd name="T8" fmla="*/ 23 w 421"/>
                <a:gd name="T9" fmla="*/ 95 h 120"/>
                <a:gd name="T10" fmla="*/ 2 w 421"/>
                <a:gd name="T11" fmla="*/ 81 h 120"/>
                <a:gd name="T12" fmla="*/ 74 w 421"/>
                <a:gd name="T13" fmla="*/ 79 h 120"/>
                <a:gd name="T14" fmla="*/ 63 w 421"/>
                <a:gd name="T15" fmla="*/ 31 h 120"/>
                <a:gd name="T16" fmla="*/ 83 w 421"/>
                <a:gd name="T17" fmla="*/ 9 h 120"/>
                <a:gd name="T18" fmla="*/ 99 w 421"/>
                <a:gd name="T19" fmla="*/ 38 h 120"/>
                <a:gd name="T20" fmla="*/ 92 w 421"/>
                <a:gd name="T21" fmla="*/ 86 h 120"/>
                <a:gd name="T22" fmla="*/ 99 w 421"/>
                <a:gd name="T23" fmla="*/ 94 h 120"/>
                <a:gd name="T24" fmla="*/ 120 w 421"/>
                <a:gd name="T25" fmla="*/ 31 h 120"/>
                <a:gd name="T26" fmla="*/ 142 w 421"/>
                <a:gd name="T27" fmla="*/ 29 h 120"/>
                <a:gd name="T28" fmla="*/ 120 w 421"/>
                <a:gd name="T29" fmla="*/ 94 h 120"/>
                <a:gd name="T30" fmla="*/ 183 w 421"/>
                <a:gd name="T31" fmla="*/ 94 h 120"/>
                <a:gd name="T32" fmla="*/ 164 w 421"/>
                <a:gd name="T33" fmla="*/ 95 h 120"/>
                <a:gd name="T34" fmla="*/ 183 w 421"/>
                <a:gd name="T35" fmla="*/ 56 h 120"/>
                <a:gd name="T36" fmla="*/ 149 w 421"/>
                <a:gd name="T37" fmla="*/ 47 h 120"/>
                <a:gd name="T38" fmla="*/ 192 w 421"/>
                <a:gd name="T39" fmla="*/ 94 h 120"/>
                <a:gd name="T40" fmla="*/ 178 w 421"/>
                <a:gd name="T41" fmla="*/ 65 h 120"/>
                <a:gd name="T42" fmla="*/ 182 w 421"/>
                <a:gd name="T43" fmla="*/ 77 h 120"/>
                <a:gd name="T44" fmla="*/ 178 w 421"/>
                <a:gd name="T45" fmla="*/ 65 h 120"/>
                <a:gd name="T46" fmla="*/ 218 w 421"/>
                <a:gd name="T47" fmla="*/ 79 h 120"/>
                <a:gd name="T48" fmla="*/ 207 w 421"/>
                <a:gd name="T49" fmla="*/ 31 h 120"/>
                <a:gd name="T50" fmla="*/ 226 w 421"/>
                <a:gd name="T51" fmla="*/ 9 h 120"/>
                <a:gd name="T52" fmla="*/ 243 w 421"/>
                <a:gd name="T53" fmla="*/ 38 h 120"/>
                <a:gd name="T54" fmla="*/ 235 w 421"/>
                <a:gd name="T55" fmla="*/ 86 h 120"/>
                <a:gd name="T56" fmla="*/ 243 w 421"/>
                <a:gd name="T57" fmla="*/ 94 h 120"/>
                <a:gd name="T58" fmla="*/ 252 w 421"/>
                <a:gd name="T59" fmla="*/ 59 h 120"/>
                <a:gd name="T60" fmla="*/ 298 w 421"/>
                <a:gd name="T61" fmla="*/ 56 h 120"/>
                <a:gd name="T62" fmla="*/ 284 w 421"/>
                <a:gd name="T63" fmla="*/ 86 h 120"/>
                <a:gd name="T64" fmla="*/ 297 w 421"/>
                <a:gd name="T65" fmla="*/ 94 h 120"/>
                <a:gd name="T66" fmla="*/ 262 w 421"/>
                <a:gd name="T67" fmla="*/ 49 h 120"/>
                <a:gd name="T68" fmla="*/ 347 w 421"/>
                <a:gd name="T69" fmla="*/ 81 h 120"/>
                <a:gd name="T70" fmla="*/ 309 w 421"/>
                <a:gd name="T71" fmla="*/ 61 h 120"/>
                <a:gd name="T72" fmla="*/ 347 w 421"/>
                <a:gd name="T73" fmla="*/ 40 h 120"/>
                <a:gd name="T74" fmla="*/ 356 w 421"/>
                <a:gd name="T75" fmla="*/ 94 h 120"/>
                <a:gd name="T76" fmla="*/ 311 w 421"/>
                <a:gd name="T77" fmla="*/ 110 h 120"/>
                <a:gd name="T78" fmla="*/ 347 w 421"/>
                <a:gd name="T79" fmla="*/ 81 h 120"/>
                <a:gd name="T80" fmla="*/ 332 w 421"/>
                <a:gd name="T81" fmla="*/ 36 h 120"/>
                <a:gd name="T82" fmla="*/ 347 w 421"/>
                <a:gd name="T83" fmla="*/ 61 h 120"/>
                <a:gd name="T84" fmla="*/ 367 w 421"/>
                <a:gd name="T85" fmla="*/ 31 h 120"/>
                <a:gd name="T86" fmla="*/ 394 w 421"/>
                <a:gd name="T87" fmla="*/ 79 h 120"/>
                <a:gd name="T88" fmla="*/ 390 w 421"/>
                <a:gd name="T8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1" h="120">
                  <a:moveTo>
                    <a:pt x="2" y="81"/>
                  </a:moveTo>
                  <a:cubicBezTo>
                    <a:pt x="9" y="85"/>
                    <a:pt x="16" y="86"/>
                    <a:pt x="23" y="86"/>
                  </a:cubicBezTo>
                  <a:cubicBezTo>
                    <a:pt x="34" y="86"/>
                    <a:pt x="43" y="81"/>
                    <a:pt x="43" y="70"/>
                  </a:cubicBezTo>
                  <a:cubicBezTo>
                    <a:pt x="43" y="59"/>
                    <a:pt x="36" y="56"/>
                    <a:pt x="29" y="52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1" y="41"/>
                    <a:pt x="0" y="36"/>
                    <a:pt x="0" y="23"/>
                  </a:cubicBezTo>
                  <a:cubicBezTo>
                    <a:pt x="0" y="7"/>
                    <a:pt x="14" y="0"/>
                    <a:pt x="31" y="0"/>
                  </a:cubicBezTo>
                  <a:cubicBezTo>
                    <a:pt x="36" y="0"/>
                    <a:pt x="43" y="2"/>
                    <a:pt x="49" y="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3" y="11"/>
                    <a:pt x="36" y="9"/>
                    <a:pt x="29" y="9"/>
                  </a:cubicBezTo>
                  <a:cubicBezTo>
                    <a:pt x="20" y="9"/>
                    <a:pt x="13" y="13"/>
                    <a:pt x="13" y="23"/>
                  </a:cubicBezTo>
                  <a:cubicBezTo>
                    <a:pt x="13" y="31"/>
                    <a:pt x="20" y="36"/>
                    <a:pt x="27" y="40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7" y="50"/>
                    <a:pt x="56" y="56"/>
                    <a:pt x="56" y="68"/>
                  </a:cubicBezTo>
                  <a:cubicBezTo>
                    <a:pt x="56" y="88"/>
                    <a:pt x="40" y="95"/>
                    <a:pt x="23" y="95"/>
                  </a:cubicBezTo>
                  <a:cubicBezTo>
                    <a:pt x="16" y="95"/>
                    <a:pt x="9" y="94"/>
                    <a:pt x="2" y="92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lose/>
                  <a:moveTo>
                    <a:pt x="99" y="94"/>
                  </a:moveTo>
                  <a:cubicBezTo>
                    <a:pt x="95" y="95"/>
                    <a:pt x="94" y="95"/>
                    <a:pt x="90" y="95"/>
                  </a:cubicBezTo>
                  <a:cubicBezTo>
                    <a:pt x="79" y="95"/>
                    <a:pt x="74" y="90"/>
                    <a:pt x="74" y="7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83"/>
                    <a:pt x="85" y="86"/>
                    <a:pt x="92" y="86"/>
                  </a:cubicBezTo>
                  <a:cubicBezTo>
                    <a:pt x="95" y="86"/>
                    <a:pt x="97" y="86"/>
                    <a:pt x="99" y="86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9" y="94"/>
                    <a:pt x="99" y="94"/>
                  </a:cubicBezTo>
                  <a:close/>
                  <a:moveTo>
                    <a:pt x="112" y="94"/>
                  </a:moveTo>
                  <a:cubicBezTo>
                    <a:pt x="112" y="31"/>
                    <a:pt x="112" y="31"/>
                    <a:pt x="112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4" y="32"/>
                    <a:pt x="131" y="29"/>
                    <a:pt x="142" y="29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26" y="38"/>
                    <a:pt x="120" y="54"/>
                    <a:pt x="120" y="67"/>
                  </a:cubicBezTo>
                  <a:cubicBezTo>
                    <a:pt x="120" y="94"/>
                    <a:pt x="120" y="94"/>
                    <a:pt x="120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2" y="94"/>
                    <a:pt x="112" y="94"/>
                    <a:pt x="112" y="94"/>
                  </a:cubicBezTo>
                  <a:close/>
                  <a:moveTo>
                    <a:pt x="183" y="94"/>
                  </a:move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0" y="92"/>
                    <a:pt x="171" y="95"/>
                    <a:pt x="164" y="95"/>
                  </a:cubicBezTo>
                  <a:cubicBezTo>
                    <a:pt x="153" y="95"/>
                    <a:pt x="147" y="88"/>
                    <a:pt x="147" y="77"/>
                  </a:cubicBezTo>
                  <a:cubicBezTo>
                    <a:pt x="147" y="63"/>
                    <a:pt x="164" y="58"/>
                    <a:pt x="183" y="58"/>
                  </a:cubicBezTo>
                  <a:cubicBezTo>
                    <a:pt x="183" y="56"/>
                    <a:pt x="183" y="56"/>
                    <a:pt x="183" y="56"/>
                  </a:cubicBezTo>
                  <a:cubicBezTo>
                    <a:pt x="183" y="47"/>
                    <a:pt x="183" y="36"/>
                    <a:pt x="171" y="36"/>
                  </a:cubicBezTo>
                  <a:cubicBezTo>
                    <a:pt x="164" y="36"/>
                    <a:pt x="160" y="38"/>
                    <a:pt x="158" y="47"/>
                  </a:cubicBezTo>
                  <a:cubicBezTo>
                    <a:pt x="149" y="47"/>
                    <a:pt x="149" y="47"/>
                    <a:pt x="149" y="47"/>
                  </a:cubicBezTo>
                  <a:cubicBezTo>
                    <a:pt x="149" y="34"/>
                    <a:pt x="160" y="29"/>
                    <a:pt x="171" y="29"/>
                  </a:cubicBezTo>
                  <a:cubicBezTo>
                    <a:pt x="185" y="29"/>
                    <a:pt x="192" y="34"/>
                    <a:pt x="192" y="49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94"/>
                    <a:pt x="183" y="94"/>
                    <a:pt x="183" y="94"/>
                  </a:cubicBezTo>
                  <a:close/>
                  <a:moveTo>
                    <a:pt x="178" y="65"/>
                  </a:moveTo>
                  <a:cubicBezTo>
                    <a:pt x="171" y="65"/>
                    <a:pt x="158" y="68"/>
                    <a:pt x="158" y="77"/>
                  </a:cubicBezTo>
                  <a:cubicBezTo>
                    <a:pt x="158" y="83"/>
                    <a:pt x="162" y="86"/>
                    <a:pt x="167" y="86"/>
                  </a:cubicBezTo>
                  <a:cubicBezTo>
                    <a:pt x="173" y="86"/>
                    <a:pt x="178" y="83"/>
                    <a:pt x="182" y="77"/>
                  </a:cubicBezTo>
                  <a:cubicBezTo>
                    <a:pt x="183" y="72"/>
                    <a:pt x="183" y="70"/>
                    <a:pt x="183" y="65"/>
                  </a:cubicBezTo>
                  <a:cubicBezTo>
                    <a:pt x="178" y="65"/>
                    <a:pt x="178" y="65"/>
                    <a:pt x="178" y="65"/>
                  </a:cubicBezTo>
                  <a:cubicBezTo>
                    <a:pt x="178" y="65"/>
                    <a:pt x="178" y="65"/>
                    <a:pt x="178" y="65"/>
                  </a:cubicBezTo>
                  <a:close/>
                  <a:moveTo>
                    <a:pt x="243" y="94"/>
                  </a:moveTo>
                  <a:cubicBezTo>
                    <a:pt x="239" y="95"/>
                    <a:pt x="237" y="95"/>
                    <a:pt x="234" y="95"/>
                  </a:cubicBezTo>
                  <a:cubicBezTo>
                    <a:pt x="223" y="95"/>
                    <a:pt x="218" y="90"/>
                    <a:pt x="218" y="7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18" y="31"/>
                    <a:pt x="218" y="31"/>
                    <a:pt x="218" y="31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26" y="9"/>
                    <a:pt x="226" y="9"/>
                    <a:pt x="226" y="9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6" y="77"/>
                    <a:pt x="226" y="77"/>
                    <a:pt x="226" y="77"/>
                  </a:cubicBezTo>
                  <a:cubicBezTo>
                    <a:pt x="226" y="83"/>
                    <a:pt x="228" y="86"/>
                    <a:pt x="235" y="86"/>
                  </a:cubicBezTo>
                  <a:cubicBezTo>
                    <a:pt x="239" y="86"/>
                    <a:pt x="239" y="86"/>
                    <a:pt x="243" y="86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43" y="94"/>
                    <a:pt x="243" y="94"/>
                    <a:pt x="243" y="94"/>
                  </a:cubicBezTo>
                  <a:close/>
                  <a:moveTo>
                    <a:pt x="297" y="94"/>
                  </a:moveTo>
                  <a:cubicBezTo>
                    <a:pt x="291" y="94"/>
                    <a:pt x="288" y="95"/>
                    <a:pt x="282" y="95"/>
                  </a:cubicBezTo>
                  <a:cubicBezTo>
                    <a:pt x="261" y="95"/>
                    <a:pt x="252" y="81"/>
                    <a:pt x="252" y="59"/>
                  </a:cubicBezTo>
                  <a:cubicBezTo>
                    <a:pt x="252" y="43"/>
                    <a:pt x="257" y="29"/>
                    <a:pt x="275" y="29"/>
                  </a:cubicBezTo>
                  <a:cubicBezTo>
                    <a:pt x="291" y="29"/>
                    <a:pt x="298" y="38"/>
                    <a:pt x="298" y="52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74"/>
                    <a:pt x="268" y="86"/>
                    <a:pt x="284" y="86"/>
                  </a:cubicBezTo>
                  <a:cubicBezTo>
                    <a:pt x="288" y="86"/>
                    <a:pt x="293" y="86"/>
                    <a:pt x="297" y="85"/>
                  </a:cubicBezTo>
                  <a:cubicBezTo>
                    <a:pt x="297" y="94"/>
                    <a:pt x="297" y="94"/>
                    <a:pt x="297" y="94"/>
                  </a:cubicBezTo>
                  <a:cubicBezTo>
                    <a:pt x="297" y="94"/>
                    <a:pt x="297" y="94"/>
                    <a:pt x="297" y="94"/>
                  </a:cubicBezTo>
                  <a:close/>
                  <a:moveTo>
                    <a:pt x="288" y="49"/>
                  </a:moveTo>
                  <a:cubicBezTo>
                    <a:pt x="288" y="41"/>
                    <a:pt x="282" y="36"/>
                    <a:pt x="275" y="36"/>
                  </a:cubicBezTo>
                  <a:cubicBezTo>
                    <a:pt x="268" y="36"/>
                    <a:pt x="264" y="41"/>
                    <a:pt x="262" y="49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8" y="49"/>
                    <a:pt x="288" y="49"/>
                    <a:pt x="288" y="49"/>
                  </a:cubicBezTo>
                  <a:close/>
                  <a:moveTo>
                    <a:pt x="347" y="81"/>
                  </a:moveTo>
                  <a:cubicBezTo>
                    <a:pt x="347" y="81"/>
                    <a:pt x="347" y="81"/>
                    <a:pt x="347" y="81"/>
                  </a:cubicBezTo>
                  <a:cubicBezTo>
                    <a:pt x="343" y="88"/>
                    <a:pt x="338" y="94"/>
                    <a:pt x="329" y="94"/>
                  </a:cubicBezTo>
                  <a:cubicBezTo>
                    <a:pt x="313" y="94"/>
                    <a:pt x="309" y="76"/>
                    <a:pt x="309" y="61"/>
                  </a:cubicBezTo>
                  <a:cubicBezTo>
                    <a:pt x="309" y="49"/>
                    <a:pt x="313" y="29"/>
                    <a:pt x="331" y="29"/>
                  </a:cubicBezTo>
                  <a:cubicBezTo>
                    <a:pt x="338" y="29"/>
                    <a:pt x="345" y="32"/>
                    <a:pt x="347" y="40"/>
                  </a:cubicBezTo>
                  <a:cubicBezTo>
                    <a:pt x="347" y="40"/>
                    <a:pt x="347" y="40"/>
                    <a:pt x="347" y="40"/>
                  </a:cubicBezTo>
                  <a:cubicBezTo>
                    <a:pt x="347" y="31"/>
                    <a:pt x="347" y="31"/>
                    <a:pt x="347" y="31"/>
                  </a:cubicBezTo>
                  <a:cubicBezTo>
                    <a:pt x="356" y="31"/>
                    <a:pt x="356" y="31"/>
                    <a:pt x="356" y="31"/>
                  </a:cubicBezTo>
                  <a:cubicBezTo>
                    <a:pt x="356" y="94"/>
                    <a:pt x="356" y="94"/>
                    <a:pt x="356" y="94"/>
                  </a:cubicBezTo>
                  <a:cubicBezTo>
                    <a:pt x="356" y="112"/>
                    <a:pt x="347" y="120"/>
                    <a:pt x="329" y="120"/>
                  </a:cubicBezTo>
                  <a:cubicBezTo>
                    <a:pt x="324" y="120"/>
                    <a:pt x="318" y="120"/>
                    <a:pt x="311" y="119"/>
                  </a:cubicBezTo>
                  <a:cubicBezTo>
                    <a:pt x="311" y="110"/>
                    <a:pt x="311" y="110"/>
                    <a:pt x="311" y="110"/>
                  </a:cubicBezTo>
                  <a:cubicBezTo>
                    <a:pt x="316" y="112"/>
                    <a:pt x="322" y="113"/>
                    <a:pt x="327" y="113"/>
                  </a:cubicBezTo>
                  <a:cubicBezTo>
                    <a:pt x="341" y="113"/>
                    <a:pt x="347" y="106"/>
                    <a:pt x="347" y="92"/>
                  </a:cubicBezTo>
                  <a:cubicBezTo>
                    <a:pt x="347" y="81"/>
                    <a:pt x="347" y="81"/>
                    <a:pt x="347" y="81"/>
                  </a:cubicBezTo>
                  <a:cubicBezTo>
                    <a:pt x="347" y="81"/>
                    <a:pt x="347" y="81"/>
                    <a:pt x="347" y="81"/>
                  </a:cubicBezTo>
                  <a:close/>
                  <a:moveTo>
                    <a:pt x="347" y="61"/>
                  </a:moveTo>
                  <a:cubicBezTo>
                    <a:pt x="347" y="52"/>
                    <a:pt x="343" y="36"/>
                    <a:pt x="332" y="36"/>
                  </a:cubicBezTo>
                  <a:cubicBezTo>
                    <a:pt x="320" y="36"/>
                    <a:pt x="318" y="54"/>
                    <a:pt x="318" y="63"/>
                  </a:cubicBezTo>
                  <a:cubicBezTo>
                    <a:pt x="318" y="70"/>
                    <a:pt x="320" y="86"/>
                    <a:pt x="331" y="86"/>
                  </a:cubicBezTo>
                  <a:cubicBezTo>
                    <a:pt x="343" y="86"/>
                    <a:pt x="347" y="70"/>
                    <a:pt x="347" y="61"/>
                  </a:cubicBezTo>
                  <a:close/>
                  <a:moveTo>
                    <a:pt x="381" y="119"/>
                  </a:moveTo>
                  <a:cubicBezTo>
                    <a:pt x="390" y="94"/>
                    <a:pt x="390" y="94"/>
                    <a:pt x="390" y="94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76" y="31"/>
                    <a:pt x="376" y="31"/>
                    <a:pt x="376" y="31"/>
                  </a:cubicBezTo>
                  <a:cubicBezTo>
                    <a:pt x="394" y="79"/>
                    <a:pt x="394" y="79"/>
                    <a:pt x="394" y="79"/>
                  </a:cubicBezTo>
                  <a:cubicBezTo>
                    <a:pt x="394" y="79"/>
                    <a:pt x="394" y="79"/>
                    <a:pt x="394" y="79"/>
                  </a:cubicBezTo>
                  <a:cubicBezTo>
                    <a:pt x="412" y="31"/>
                    <a:pt x="412" y="31"/>
                    <a:pt x="412" y="31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390" y="119"/>
                    <a:pt x="390" y="119"/>
                    <a:pt x="390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81" y="119"/>
                    <a:pt x="381" y="119"/>
                    <a:pt x="381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2276475" y="3606804"/>
              <a:ext cx="30163" cy="481012"/>
            </a:xfrm>
            <a:custGeom>
              <a:avLst/>
              <a:gdLst>
                <a:gd name="T0" fmla="*/ 0 w 8"/>
                <a:gd name="T1" fmla="*/ 128 h 128"/>
                <a:gd name="T2" fmla="*/ 0 w 8"/>
                <a:gd name="T3" fmla="*/ 0 h 128"/>
                <a:gd name="T4" fmla="*/ 8 w 8"/>
                <a:gd name="T5" fmla="*/ 0 h 128"/>
                <a:gd name="T6" fmla="*/ 8 w 8"/>
                <a:gd name="T7" fmla="*/ 128 h 128"/>
                <a:gd name="T8" fmla="*/ 0 w 8"/>
                <a:gd name="T9" fmla="*/ 128 h 128"/>
                <a:gd name="T10" fmla="*/ 0 w 8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8">
                  <a:moveTo>
                    <a:pt x="0" y="1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2509838" y="3629029"/>
              <a:ext cx="1169988" cy="442912"/>
            </a:xfrm>
            <a:custGeom>
              <a:avLst/>
              <a:gdLst>
                <a:gd name="T0" fmla="*/ 0 w 312"/>
                <a:gd name="T1" fmla="*/ 0 h 118"/>
                <a:gd name="T2" fmla="*/ 59 w 312"/>
                <a:gd name="T3" fmla="*/ 45 h 118"/>
                <a:gd name="T4" fmla="*/ 18 w 312"/>
                <a:gd name="T5" fmla="*/ 92 h 118"/>
                <a:gd name="T6" fmla="*/ 0 w 312"/>
                <a:gd name="T7" fmla="*/ 92 h 118"/>
                <a:gd name="T8" fmla="*/ 34 w 312"/>
                <a:gd name="T9" fmla="*/ 81 h 118"/>
                <a:gd name="T10" fmla="*/ 32 w 312"/>
                <a:gd name="T11" fmla="*/ 11 h 118"/>
                <a:gd name="T12" fmla="*/ 10 w 312"/>
                <a:gd name="T13" fmla="*/ 9 h 118"/>
                <a:gd name="T14" fmla="*/ 18 w 312"/>
                <a:gd name="T15" fmla="*/ 83 h 118"/>
                <a:gd name="T16" fmla="*/ 73 w 312"/>
                <a:gd name="T17" fmla="*/ 11 h 118"/>
                <a:gd name="T18" fmla="*/ 86 w 312"/>
                <a:gd name="T19" fmla="*/ 0 h 118"/>
                <a:gd name="T20" fmla="*/ 73 w 312"/>
                <a:gd name="T21" fmla="*/ 11 h 118"/>
                <a:gd name="T22" fmla="*/ 75 w 312"/>
                <a:gd name="T23" fmla="*/ 92 h 118"/>
                <a:gd name="T24" fmla="*/ 84 w 312"/>
                <a:gd name="T25" fmla="*/ 29 h 118"/>
                <a:gd name="T26" fmla="*/ 75 w 312"/>
                <a:gd name="T27" fmla="*/ 92 h 118"/>
                <a:gd name="T28" fmla="*/ 140 w 312"/>
                <a:gd name="T29" fmla="*/ 79 h 118"/>
                <a:gd name="T30" fmla="*/ 122 w 312"/>
                <a:gd name="T31" fmla="*/ 92 h 118"/>
                <a:gd name="T32" fmla="*/ 122 w 312"/>
                <a:gd name="T33" fmla="*/ 27 h 118"/>
                <a:gd name="T34" fmla="*/ 140 w 312"/>
                <a:gd name="T35" fmla="*/ 38 h 118"/>
                <a:gd name="T36" fmla="*/ 149 w 312"/>
                <a:gd name="T37" fmla="*/ 29 h 118"/>
                <a:gd name="T38" fmla="*/ 122 w 312"/>
                <a:gd name="T39" fmla="*/ 118 h 118"/>
                <a:gd name="T40" fmla="*/ 104 w 312"/>
                <a:gd name="T41" fmla="*/ 108 h 118"/>
                <a:gd name="T42" fmla="*/ 140 w 312"/>
                <a:gd name="T43" fmla="*/ 90 h 118"/>
                <a:gd name="T44" fmla="*/ 140 w 312"/>
                <a:gd name="T45" fmla="*/ 79 h 118"/>
                <a:gd name="T46" fmla="*/ 124 w 312"/>
                <a:gd name="T47" fmla="*/ 34 h 118"/>
                <a:gd name="T48" fmla="*/ 124 w 312"/>
                <a:gd name="T49" fmla="*/ 84 h 118"/>
                <a:gd name="T50" fmla="*/ 167 w 312"/>
                <a:gd name="T51" fmla="*/ 11 h 118"/>
                <a:gd name="T52" fmla="*/ 179 w 312"/>
                <a:gd name="T53" fmla="*/ 0 h 118"/>
                <a:gd name="T54" fmla="*/ 167 w 312"/>
                <a:gd name="T55" fmla="*/ 11 h 118"/>
                <a:gd name="T56" fmla="*/ 168 w 312"/>
                <a:gd name="T57" fmla="*/ 92 h 118"/>
                <a:gd name="T58" fmla="*/ 177 w 312"/>
                <a:gd name="T59" fmla="*/ 29 h 118"/>
                <a:gd name="T60" fmla="*/ 168 w 312"/>
                <a:gd name="T61" fmla="*/ 92 h 118"/>
                <a:gd name="T62" fmla="*/ 230 w 312"/>
                <a:gd name="T63" fmla="*/ 92 h 118"/>
                <a:gd name="T64" fmla="*/ 203 w 312"/>
                <a:gd name="T65" fmla="*/ 77 h 118"/>
                <a:gd name="T66" fmla="*/ 194 w 312"/>
                <a:gd name="T67" fmla="*/ 36 h 118"/>
                <a:gd name="T68" fmla="*/ 203 w 312"/>
                <a:gd name="T69" fmla="*/ 29 h 118"/>
                <a:gd name="T70" fmla="*/ 212 w 312"/>
                <a:gd name="T71" fmla="*/ 7 h 118"/>
                <a:gd name="T72" fmla="*/ 230 w 312"/>
                <a:gd name="T73" fmla="*/ 29 h 118"/>
                <a:gd name="T74" fmla="*/ 212 w 312"/>
                <a:gd name="T75" fmla="*/ 36 h 118"/>
                <a:gd name="T76" fmla="*/ 222 w 312"/>
                <a:gd name="T77" fmla="*/ 84 h 118"/>
                <a:gd name="T78" fmla="*/ 230 w 312"/>
                <a:gd name="T79" fmla="*/ 92 h 118"/>
                <a:gd name="T80" fmla="*/ 273 w 312"/>
                <a:gd name="T81" fmla="*/ 92 h 118"/>
                <a:gd name="T82" fmla="*/ 273 w 312"/>
                <a:gd name="T83" fmla="*/ 83 h 118"/>
                <a:gd name="T84" fmla="*/ 237 w 312"/>
                <a:gd name="T85" fmla="*/ 75 h 118"/>
                <a:gd name="T86" fmla="*/ 273 w 312"/>
                <a:gd name="T87" fmla="*/ 54 h 118"/>
                <a:gd name="T88" fmla="*/ 247 w 312"/>
                <a:gd name="T89" fmla="*/ 45 h 118"/>
                <a:gd name="T90" fmla="*/ 260 w 312"/>
                <a:gd name="T91" fmla="*/ 27 h 118"/>
                <a:gd name="T92" fmla="*/ 282 w 312"/>
                <a:gd name="T93" fmla="*/ 92 h 118"/>
                <a:gd name="T94" fmla="*/ 273 w 312"/>
                <a:gd name="T95" fmla="*/ 92 h 118"/>
                <a:gd name="T96" fmla="*/ 247 w 312"/>
                <a:gd name="T97" fmla="*/ 75 h 118"/>
                <a:gd name="T98" fmla="*/ 271 w 312"/>
                <a:gd name="T99" fmla="*/ 75 h 118"/>
                <a:gd name="T100" fmla="*/ 267 w 312"/>
                <a:gd name="T101" fmla="*/ 63 h 118"/>
                <a:gd name="T102" fmla="*/ 303 w 312"/>
                <a:gd name="T103" fmla="*/ 92 h 118"/>
                <a:gd name="T104" fmla="*/ 312 w 312"/>
                <a:gd name="T105" fmla="*/ 0 h 118"/>
                <a:gd name="T106" fmla="*/ 303 w 312"/>
                <a:gd name="T107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2" h="118">
                  <a:moveTo>
                    <a:pt x="0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50" y="0"/>
                    <a:pt x="59" y="18"/>
                    <a:pt x="59" y="45"/>
                  </a:cubicBezTo>
                  <a:cubicBezTo>
                    <a:pt x="59" y="63"/>
                    <a:pt x="55" y="83"/>
                    <a:pt x="37" y="88"/>
                  </a:cubicBezTo>
                  <a:cubicBezTo>
                    <a:pt x="30" y="92"/>
                    <a:pt x="25" y="92"/>
                    <a:pt x="18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lose/>
                  <a:moveTo>
                    <a:pt x="18" y="83"/>
                  </a:moveTo>
                  <a:cubicBezTo>
                    <a:pt x="23" y="83"/>
                    <a:pt x="28" y="83"/>
                    <a:pt x="34" y="81"/>
                  </a:cubicBezTo>
                  <a:cubicBezTo>
                    <a:pt x="46" y="74"/>
                    <a:pt x="48" y="57"/>
                    <a:pt x="48" y="45"/>
                  </a:cubicBezTo>
                  <a:cubicBezTo>
                    <a:pt x="48" y="32"/>
                    <a:pt x="46" y="16"/>
                    <a:pt x="32" y="11"/>
                  </a:cubicBezTo>
                  <a:cubicBezTo>
                    <a:pt x="26" y="9"/>
                    <a:pt x="21" y="9"/>
                    <a:pt x="16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3"/>
                    <a:pt x="18" y="83"/>
                    <a:pt x="18" y="83"/>
                  </a:cubicBezTo>
                  <a:close/>
                  <a:moveTo>
                    <a:pt x="73" y="11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lose/>
                  <a:moveTo>
                    <a:pt x="75" y="9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5" y="92"/>
                    <a:pt x="75" y="92"/>
                    <a:pt x="75" y="92"/>
                  </a:cubicBezTo>
                  <a:close/>
                  <a:moveTo>
                    <a:pt x="140" y="79"/>
                  </a:moveTo>
                  <a:cubicBezTo>
                    <a:pt x="140" y="79"/>
                    <a:pt x="140" y="79"/>
                    <a:pt x="140" y="79"/>
                  </a:cubicBezTo>
                  <a:cubicBezTo>
                    <a:pt x="136" y="86"/>
                    <a:pt x="131" y="92"/>
                    <a:pt x="122" y="92"/>
                  </a:cubicBezTo>
                  <a:cubicBezTo>
                    <a:pt x="106" y="92"/>
                    <a:pt x="100" y="74"/>
                    <a:pt x="100" y="59"/>
                  </a:cubicBezTo>
                  <a:cubicBezTo>
                    <a:pt x="100" y="47"/>
                    <a:pt x="106" y="27"/>
                    <a:pt x="122" y="27"/>
                  </a:cubicBezTo>
                  <a:cubicBezTo>
                    <a:pt x="131" y="27"/>
                    <a:pt x="136" y="30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92"/>
                    <a:pt x="149" y="92"/>
                    <a:pt x="149" y="92"/>
                  </a:cubicBezTo>
                  <a:cubicBezTo>
                    <a:pt x="149" y="110"/>
                    <a:pt x="140" y="118"/>
                    <a:pt x="122" y="118"/>
                  </a:cubicBezTo>
                  <a:cubicBezTo>
                    <a:pt x="115" y="118"/>
                    <a:pt x="111" y="118"/>
                    <a:pt x="104" y="11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9" y="110"/>
                    <a:pt x="115" y="111"/>
                    <a:pt x="120" y="111"/>
                  </a:cubicBezTo>
                  <a:cubicBezTo>
                    <a:pt x="134" y="111"/>
                    <a:pt x="140" y="104"/>
                    <a:pt x="140" y="90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lose/>
                  <a:moveTo>
                    <a:pt x="140" y="59"/>
                  </a:moveTo>
                  <a:cubicBezTo>
                    <a:pt x="140" y="50"/>
                    <a:pt x="136" y="34"/>
                    <a:pt x="124" y="34"/>
                  </a:cubicBezTo>
                  <a:cubicBezTo>
                    <a:pt x="113" y="34"/>
                    <a:pt x="111" y="52"/>
                    <a:pt x="111" y="61"/>
                  </a:cubicBezTo>
                  <a:cubicBezTo>
                    <a:pt x="111" y="68"/>
                    <a:pt x="113" y="84"/>
                    <a:pt x="124" y="84"/>
                  </a:cubicBezTo>
                  <a:cubicBezTo>
                    <a:pt x="136" y="84"/>
                    <a:pt x="140" y="68"/>
                    <a:pt x="140" y="59"/>
                  </a:cubicBezTo>
                  <a:close/>
                  <a:moveTo>
                    <a:pt x="167" y="11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7" y="11"/>
                    <a:pt x="167" y="11"/>
                    <a:pt x="167" y="11"/>
                  </a:cubicBezTo>
                  <a:close/>
                  <a:moveTo>
                    <a:pt x="168" y="92"/>
                  </a:moveTo>
                  <a:cubicBezTo>
                    <a:pt x="168" y="29"/>
                    <a:pt x="168" y="29"/>
                    <a:pt x="168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7" y="92"/>
                    <a:pt x="177" y="92"/>
                    <a:pt x="17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68" y="92"/>
                    <a:pt x="168" y="92"/>
                  </a:cubicBezTo>
                  <a:close/>
                  <a:moveTo>
                    <a:pt x="230" y="92"/>
                  </a:moveTo>
                  <a:cubicBezTo>
                    <a:pt x="226" y="93"/>
                    <a:pt x="224" y="93"/>
                    <a:pt x="221" y="93"/>
                  </a:cubicBezTo>
                  <a:cubicBezTo>
                    <a:pt x="208" y="93"/>
                    <a:pt x="203" y="88"/>
                    <a:pt x="203" y="77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203" y="29"/>
                    <a:pt x="203" y="29"/>
                    <a:pt x="203" y="29"/>
                  </a:cubicBezTo>
                  <a:cubicBezTo>
                    <a:pt x="203" y="12"/>
                    <a:pt x="203" y="12"/>
                    <a:pt x="203" y="12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30" y="36"/>
                    <a:pt x="230" y="36"/>
                    <a:pt x="230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81"/>
                    <a:pt x="215" y="84"/>
                    <a:pt x="222" y="84"/>
                  </a:cubicBezTo>
                  <a:cubicBezTo>
                    <a:pt x="226" y="84"/>
                    <a:pt x="226" y="84"/>
                    <a:pt x="230" y="84"/>
                  </a:cubicBezTo>
                  <a:cubicBezTo>
                    <a:pt x="230" y="92"/>
                    <a:pt x="230" y="92"/>
                    <a:pt x="230" y="92"/>
                  </a:cubicBezTo>
                  <a:cubicBezTo>
                    <a:pt x="230" y="92"/>
                    <a:pt x="230" y="92"/>
                    <a:pt x="230" y="92"/>
                  </a:cubicBezTo>
                  <a:close/>
                  <a:moveTo>
                    <a:pt x="273" y="92"/>
                  </a:moveTo>
                  <a:cubicBezTo>
                    <a:pt x="273" y="83"/>
                    <a:pt x="273" y="83"/>
                    <a:pt x="273" y="83"/>
                  </a:cubicBezTo>
                  <a:cubicBezTo>
                    <a:pt x="273" y="83"/>
                    <a:pt x="273" y="83"/>
                    <a:pt x="273" y="83"/>
                  </a:cubicBezTo>
                  <a:cubicBezTo>
                    <a:pt x="269" y="90"/>
                    <a:pt x="260" y="93"/>
                    <a:pt x="253" y="93"/>
                  </a:cubicBezTo>
                  <a:cubicBezTo>
                    <a:pt x="242" y="93"/>
                    <a:pt x="237" y="86"/>
                    <a:pt x="237" y="75"/>
                  </a:cubicBezTo>
                  <a:cubicBezTo>
                    <a:pt x="237" y="61"/>
                    <a:pt x="253" y="56"/>
                    <a:pt x="273" y="56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45"/>
                    <a:pt x="274" y="34"/>
                    <a:pt x="262" y="34"/>
                  </a:cubicBezTo>
                  <a:cubicBezTo>
                    <a:pt x="253" y="34"/>
                    <a:pt x="249" y="36"/>
                    <a:pt x="247" y="45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32"/>
                    <a:pt x="249" y="27"/>
                    <a:pt x="260" y="27"/>
                  </a:cubicBezTo>
                  <a:cubicBezTo>
                    <a:pt x="274" y="27"/>
                    <a:pt x="282" y="32"/>
                    <a:pt x="282" y="47"/>
                  </a:cubicBezTo>
                  <a:cubicBezTo>
                    <a:pt x="282" y="92"/>
                    <a:pt x="282" y="92"/>
                    <a:pt x="282" y="92"/>
                  </a:cubicBezTo>
                  <a:cubicBezTo>
                    <a:pt x="273" y="92"/>
                    <a:pt x="273" y="92"/>
                    <a:pt x="273" y="92"/>
                  </a:cubicBezTo>
                  <a:cubicBezTo>
                    <a:pt x="273" y="92"/>
                    <a:pt x="273" y="92"/>
                    <a:pt x="273" y="92"/>
                  </a:cubicBezTo>
                  <a:close/>
                  <a:moveTo>
                    <a:pt x="267" y="63"/>
                  </a:moveTo>
                  <a:cubicBezTo>
                    <a:pt x="260" y="63"/>
                    <a:pt x="247" y="66"/>
                    <a:pt x="247" y="75"/>
                  </a:cubicBezTo>
                  <a:cubicBezTo>
                    <a:pt x="247" y="81"/>
                    <a:pt x="251" y="84"/>
                    <a:pt x="256" y="84"/>
                  </a:cubicBezTo>
                  <a:cubicBezTo>
                    <a:pt x="262" y="84"/>
                    <a:pt x="269" y="81"/>
                    <a:pt x="271" y="75"/>
                  </a:cubicBezTo>
                  <a:cubicBezTo>
                    <a:pt x="273" y="70"/>
                    <a:pt x="273" y="68"/>
                    <a:pt x="273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lose/>
                  <a:moveTo>
                    <a:pt x="303" y="92"/>
                  </a:moveTo>
                  <a:cubicBezTo>
                    <a:pt x="303" y="0"/>
                    <a:pt x="303" y="0"/>
                    <a:pt x="303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2" y="92"/>
                    <a:pt x="312" y="92"/>
                    <a:pt x="312" y="92"/>
                  </a:cubicBezTo>
                  <a:cubicBezTo>
                    <a:pt x="303" y="92"/>
                    <a:pt x="303" y="92"/>
                    <a:pt x="303" y="92"/>
                  </a:cubicBezTo>
                  <a:cubicBezTo>
                    <a:pt x="303" y="92"/>
                    <a:pt x="303" y="92"/>
                    <a:pt x="303" y="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889375" y="3606804"/>
              <a:ext cx="28800" cy="481012"/>
            </a:xfrm>
            <a:custGeom>
              <a:avLst/>
              <a:gdLst>
                <a:gd name="T0" fmla="*/ 0 w 7"/>
                <a:gd name="T1" fmla="*/ 128 h 128"/>
                <a:gd name="T2" fmla="*/ 0 w 7"/>
                <a:gd name="T3" fmla="*/ 0 h 128"/>
                <a:gd name="T4" fmla="*/ 7 w 7"/>
                <a:gd name="T5" fmla="*/ 0 h 128"/>
                <a:gd name="T6" fmla="*/ 7 w 7"/>
                <a:gd name="T7" fmla="*/ 128 h 128"/>
                <a:gd name="T8" fmla="*/ 0 w 7"/>
                <a:gd name="T9" fmla="*/ 128 h 128"/>
                <a:gd name="T10" fmla="*/ 0 w 7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28">
                  <a:moveTo>
                    <a:pt x="0" y="1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10"/>
            <p:cNvSpPr>
              <a:spLocks noEditPoints="1"/>
            </p:cNvSpPr>
            <p:nvPr userDrawn="1"/>
          </p:nvSpPr>
          <p:spPr bwMode="auto">
            <a:xfrm>
              <a:off x="4076700" y="3629029"/>
              <a:ext cx="2130425" cy="442912"/>
            </a:xfrm>
            <a:custGeom>
              <a:avLst/>
              <a:gdLst>
                <a:gd name="T0" fmla="*/ 0 w 568"/>
                <a:gd name="T1" fmla="*/ 9 h 118"/>
                <a:gd name="T2" fmla="*/ 54 w 568"/>
                <a:gd name="T3" fmla="*/ 9 h 118"/>
                <a:gd name="T4" fmla="*/ 22 w 568"/>
                <a:gd name="T5" fmla="*/ 92 h 118"/>
                <a:gd name="T6" fmla="*/ 88 w 568"/>
                <a:gd name="T7" fmla="*/ 93 h 118"/>
                <a:gd name="T8" fmla="*/ 103 w 568"/>
                <a:gd name="T9" fmla="*/ 50 h 118"/>
                <a:gd name="T10" fmla="*/ 67 w 568"/>
                <a:gd name="T11" fmla="*/ 57 h 118"/>
                <a:gd name="T12" fmla="*/ 103 w 568"/>
                <a:gd name="T13" fmla="*/ 92 h 118"/>
                <a:gd name="T14" fmla="*/ 81 w 568"/>
                <a:gd name="T15" fmla="*/ 34 h 118"/>
                <a:gd name="T16" fmla="*/ 94 w 568"/>
                <a:gd name="T17" fmla="*/ 47 h 118"/>
                <a:gd name="T18" fmla="*/ 113 w 568"/>
                <a:gd name="T19" fmla="*/ 57 h 118"/>
                <a:gd name="T20" fmla="*/ 151 w 568"/>
                <a:gd name="T21" fmla="*/ 47 h 118"/>
                <a:gd name="T22" fmla="*/ 149 w 568"/>
                <a:gd name="T23" fmla="*/ 84 h 118"/>
                <a:gd name="T24" fmla="*/ 160 w 568"/>
                <a:gd name="T25" fmla="*/ 92 h 118"/>
                <a:gd name="T26" fmla="*/ 201 w 568"/>
                <a:gd name="T27" fmla="*/ 36 h 118"/>
                <a:gd name="T28" fmla="*/ 174 w 568"/>
                <a:gd name="T29" fmla="*/ 92 h 118"/>
                <a:gd name="T30" fmla="*/ 183 w 568"/>
                <a:gd name="T31" fmla="*/ 43 h 118"/>
                <a:gd name="T32" fmla="*/ 219 w 568"/>
                <a:gd name="T33" fmla="*/ 47 h 118"/>
                <a:gd name="T34" fmla="*/ 210 w 568"/>
                <a:gd name="T35" fmla="*/ 92 h 118"/>
                <a:gd name="T36" fmla="*/ 266 w 568"/>
                <a:gd name="T37" fmla="*/ 36 h 118"/>
                <a:gd name="T38" fmla="*/ 239 w 568"/>
                <a:gd name="T39" fmla="*/ 92 h 118"/>
                <a:gd name="T40" fmla="*/ 248 w 568"/>
                <a:gd name="T41" fmla="*/ 43 h 118"/>
                <a:gd name="T42" fmla="*/ 284 w 568"/>
                <a:gd name="T43" fmla="*/ 47 h 118"/>
                <a:gd name="T44" fmla="*/ 275 w 568"/>
                <a:gd name="T45" fmla="*/ 92 h 118"/>
                <a:gd name="T46" fmla="*/ 351 w 568"/>
                <a:gd name="T47" fmla="*/ 59 h 118"/>
                <a:gd name="T48" fmla="*/ 342 w 568"/>
                <a:gd name="T49" fmla="*/ 59 h 118"/>
                <a:gd name="T50" fmla="*/ 325 w 568"/>
                <a:gd name="T51" fmla="*/ 84 h 118"/>
                <a:gd name="T52" fmla="*/ 367 w 568"/>
                <a:gd name="T53" fmla="*/ 0 h 118"/>
                <a:gd name="T54" fmla="*/ 367 w 568"/>
                <a:gd name="T55" fmla="*/ 92 h 118"/>
                <a:gd name="T56" fmla="*/ 419 w 568"/>
                <a:gd name="T57" fmla="*/ 27 h 118"/>
                <a:gd name="T58" fmla="*/ 394 w 568"/>
                <a:gd name="T59" fmla="*/ 59 h 118"/>
                <a:gd name="T60" fmla="*/ 403 w 568"/>
                <a:gd name="T61" fmla="*/ 59 h 118"/>
                <a:gd name="T62" fmla="*/ 494 w 568"/>
                <a:gd name="T63" fmla="*/ 79 h 118"/>
                <a:gd name="T64" fmla="*/ 455 w 568"/>
                <a:gd name="T65" fmla="*/ 59 h 118"/>
                <a:gd name="T66" fmla="*/ 494 w 568"/>
                <a:gd name="T67" fmla="*/ 38 h 118"/>
                <a:gd name="T68" fmla="*/ 503 w 568"/>
                <a:gd name="T69" fmla="*/ 92 h 118"/>
                <a:gd name="T70" fmla="*/ 458 w 568"/>
                <a:gd name="T71" fmla="*/ 108 h 118"/>
                <a:gd name="T72" fmla="*/ 494 w 568"/>
                <a:gd name="T73" fmla="*/ 79 h 118"/>
                <a:gd name="T74" fmla="*/ 478 w 568"/>
                <a:gd name="T75" fmla="*/ 34 h 118"/>
                <a:gd name="T76" fmla="*/ 494 w 568"/>
                <a:gd name="T77" fmla="*/ 59 h 118"/>
                <a:gd name="T78" fmla="*/ 512 w 568"/>
                <a:gd name="T79" fmla="*/ 29 h 118"/>
                <a:gd name="T80" fmla="*/ 541 w 568"/>
                <a:gd name="T81" fmla="*/ 77 h 118"/>
                <a:gd name="T82" fmla="*/ 537 w 568"/>
                <a:gd name="T83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68" h="118">
                  <a:moveTo>
                    <a:pt x="22" y="92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103" y="92"/>
                  </a:moveTo>
                  <a:cubicBezTo>
                    <a:pt x="97" y="92"/>
                    <a:pt x="92" y="93"/>
                    <a:pt x="88" y="93"/>
                  </a:cubicBezTo>
                  <a:cubicBezTo>
                    <a:pt x="65" y="93"/>
                    <a:pt x="56" y="79"/>
                    <a:pt x="56" y="57"/>
                  </a:cubicBezTo>
                  <a:cubicBezTo>
                    <a:pt x="56" y="41"/>
                    <a:pt x="63" y="27"/>
                    <a:pt x="81" y="27"/>
                  </a:cubicBezTo>
                  <a:cubicBezTo>
                    <a:pt x="95" y="27"/>
                    <a:pt x="103" y="36"/>
                    <a:pt x="103" y="50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72"/>
                    <a:pt x="74" y="84"/>
                    <a:pt x="90" y="84"/>
                  </a:cubicBezTo>
                  <a:cubicBezTo>
                    <a:pt x="94" y="84"/>
                    <a:pt x="97" y="84"/>
                    <a:pt x="103" y="83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2"/>
                    <a:pt x="103" y="92"/>
                    <a:pt x="103" y="92"/>
                  </a:cubicBezTo>
                  <a:close/>
                  <a:moveTo>
                    <a:pt x="94" y="47"/>
                  </a:moveTo>
                  <a:cubicBezTo>
                    <a:pt x="94" y="39"/>
                    <a:pt x="88" y="34"/>
                    <a:pt x="81" y="34"/>
                  </a:cubicBezTo>
                  <a:cubicBezTo>
                    <a:pt x="74" y="34"/>
                    <a:pt x="68" y="39"/>
                    <a:pt x="67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lose/>
                  <a:moveTo>
                    <a:pt x="160" y="92"/>
                  </a:moveTo>
                  <a:cubicBezTo>
                    <a:pt x="155" y="92"/>
                    <a:pt x="151" y="93"/>
                    <a:pt x="146" y="93"/>
                  </a:cubicBezTo>
                  <a:cubicBezTo>
                    <a:pt x="124" y="93"/>
                    <a:pt x="113" y="79"/>
                    <a:pt x="113" y="57"/>
                  </a:cubicBezTo>
                  <a:cubicBezTo>
                    <a:pt x="113" y="41"/>
                    <a:pt x="121" y="27"/>
                    <a:pt x="140" y="27"/>
                  </a:cubicBezTo>
                  <a:cubicBezTo>
                    <a:pt x="153" y="27"/>
                    <a:pt x="162" y="34"/>
                    <a:pt x="162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39"/>
                    <a:pt x="147" y="34"/>
                    <a:pt x="139" y="34"/>
                  </a:cubicBezTo>
                  <a:cubicBezTo>
                    <a:pt x="128" y="34"/>
                    <a:pt x="124" y="47"/>
                    <a:pt x="124" y="56"/>
                  </a:cubicBezTo>
                  <a:cubicBezTo>
                    <a:pt x="124" y="72"/>
                    <a:pt x="131" y="84"/>
                    <a:pt x="149" y="84"/>
                  </a:cubicBezTo>
                  <a:cubicBezTo>
                    <a:pt x="153" y="84"/>
                    <a:pt x="156" y="84"/>
                    <a:pt x="160" y="84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0" y="92"/>
                    <a:pt x="160" y="92"/>
                    <a:pt x="160" y="92"/>
                  </a:cubicBezTo>
                  <a:close/>
                  <a:moveTo>
                    <a:pt x="210" y="92"/>
                  </a:moveTo>
                  <a:cubicBezTo>
                    <a:pt x="210" y="56"/>
                    <a:pt x="210" y="56"/>
                    <a:pt x="210" y="56"/>
                  </a:cubicBezTo>
                  <a:cubicBezTo>
                    <a:pt x="210" y="48"/>
                    <a:pt x="210" y="36"/>
                    <a:pt x="201" y="36"/>
                  </a:cubicBezTo>
                  <a:cubicBezTo>
                    <a:pt x="189" y="36"/>
                    <a:pt x="183" y="56"/>
                    <a:pt x="183" y="65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7" y="32"/>
                    <a:pt x="192" y="27"/>
                    <a:pt x="203" y="27"/>
                  </a:cubicBezTo>
                  <a:cubicBezTo>
                    <a:pt x="214" y="27"/>
                    <a:pt x="219" y="36"/>
                    <a:pt x="219" y="47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lose/>
                  <a:moveTo>
                    <a:pt x="275" y="92"/>
                  </a:moveTo>
                  <a:cubicBezTo>
                    <a:pt x="275" y="56"/>
                    <a:pt x="275" y="56"/>
                    <a:pt x="275" y="56"/>
                  </a:cubicBezTo>
                  <a:cubicBezTo>
                    <a:pt x="275" y="48"/>
                    <a:pt x="277" y="36"/>
                    <a:pt x="266" y="36"/>
                  </a:cubicBezTo>
                  <a:cubicBezTo>
                    <a:pt x="254" y="36"/>
                    <a:pt x="248" y="56"/>
                    <a:pt x="248" y="65"/>
                  </a:cubicBezTo>
                  <a:cubicBezTo>
                    <a:pt x="248" y="92"/>
                    <a:pt x="248" y="92"/>
                    <a:pt x="248" y="92"/>
                  </a:cubicBezTo>
                  <a:cubicBezTo>
                    <a:pt x="239" y="92"/>
                    <a:pt x="239" y="92"/>
                    <a:pt x="239" y="92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48" y="43"/>
                    <a:pt x="248" y="43"/>
                    <a:pt x="248" y="43"/>
                  </a:cubicBezTo>
                  <a:cubicBezTo>
                    <a:pt x="252" y="32"/>
                    <a:pt x="257" y="27"/>
                    <a:pt x="268" y="27"/>
                  </a:cubicBezTo>
                  <a:cubicBezTo>
                    <a:pt x="279" y="27"/>
                    <a:pt x="284" y="36"/>
                    <a:pt x="284" y="47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5" y="92"/>
                    <a:pt x="275" y="92"/>
                    <a:pt x="275" y="92"/>
                  </a:cubicBezTo>
                  <a:close/>
                  <a:moveTo>
                    <a:pt x="300" y="59"/>
                  </a:moveTo>
                  <a:cubicBezTo>
                    <a:pt x="300" y="43"/>
                    <a:pt x="306" y="27"/>
                    <a:pt x="325" y="27"/>
                  </a:cubicBezTo>
                  <a:cubicBezTo>
                    <a:pt x="345" y="27"/>
                    <a:pt x="351" y="43"/>
                    <a:pt x="351" y="59"/>
                  </a:cubicBezTo>
                  <a:cubicBezTo>
                    <a:pt x="351" y="77"/>
                    <a:pt x="345" y="93"/>
                    <a:pt x="325" y="93"/>
                  </a:cubicBezTo>
                  <a:cubicBezTo>
                    <a:pt x="306" y="93"/>
                    <a:pt x="300" y="77"/>
                    <a:pt x="300" y="59"/>
                  </a:cubicBezTo>
                  <a:close/>
                  <a:moveTo>
                    <a:pt x="342" y="59"/>
                  </a:moveTo>
                  <a:cubicBezTo>
                    <a:pt x="342" y="50"/>
                    <a:pt x="338" y="34"/>
                    <a:pt x="325" y="34"/>
                  </a:cubicBezTo>
                  <a:cubicBezTo>
                    <a:pt x="313" y="34"/>
                    <a:pt x="309" y="50"/>
                    <a:pt x="309" y="59"/>
                  </a:cubicBezTo>
                  <a:cubicBezTo>
                    <a:pt x="309" y="70"/>
                    <a:pt x="313" y="84"/>
                    <a:pt x="325" y="84"/>
                  </a:cubicBezTo>
                  <a:cubicBezTo>
                    <a:pt x="338" y="84"/>
                    <a:pt x="342" y="70"/>
                    <a:pt x="342" y="59"/>
                  </a:cubicBezTo>
                  <a:close/>
                  <a:moveTo>
                    <a:pt x="367" y="92"/>
                  </a:moveTo>
                  <a:cubicBezTo>
                    <a:pt x="367" y="0"/>
                    <a:pt x="367" y="0"/>
                    <a:pt x="367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67" y="92"/>
                    <a:pt x="367" y="92"/>
                    <a:pt x="367" y="92"/>
                  </a:cubicBezTo>
                  <a:cubicBezTo>
                    <a:pt x="367" y="92"/>
                    <a:pt x="367" y="92"/>
                    <a:pt x="367" y="92"/>
                  </a:cubicBezTo>
                  <a:close/>
                  <a:moveTo>
                    <a:pt x="394" y="59"/>
                  </a:moveTo>
                  <a:cubicBezTo>
                    <a:pt x="394" y="43"/>
                    <a:pt x="399" y="27"/>
                    <a:pt x="419" y="27"/>
                  </a:cubicBezTo>
                  <a:cubicBezTo>
                    <a:pt x="439" y="27"/>
                    <a:pt x="444" y="43"/>
                    <a:pt x="444" y="59"/>
                  </a:cubicBezTo>
                  <a:cubicBezTo>
                    <a:pt x="444" y="77"/>
                    <a:pt x="439" y="93"/>
                    <a:pt x="419" y="93"/>
                  </a:cubicBezTo>
                  <a:cubicBezTo>
                    <a:pt x="399" y="93"/>
                    <a:pt x="394" y="77"/>
                    <a:pt x="394" y="59"/>
                  </a:cubicBezTo>
                  <a:close/>
                  <a:moveTo>
                    <a:pt x="435" y="59"/>
                  </a:moveTo>
                  <a:cubicBezTo>
                    <a:pt x="435" y="50"/>
                    <a:pt x="431" y="34"/>
                    <a:pt x="419" y="34"/>
                  </a:cubicBezTo>
                  <a:cubicBezTo>
                    <a:pt x="406" y="34"/>
                    <a:pt x="403" y="50"/>
                    <a:pt x="403" y="59"/>
                  </a:cubicBezTo>
                  <a:cubicBezTo>
                    <a:pt x="403" y="70"/>
                    <a:pt x="406" y="84"/>
                    <a:pt x="419" y="84"/>
                  </a:cubicBezTo>
                  <a:cubicBezTo>
                    <a:pt x="431" y="84"/>
                    <a:pt x="435" y="70"/>
                    <a:pt x="435" y="59"/>
                  </a:cubicBezTo>
                  <a:close/>
                  <a:moveTo>
                    <a:pt x="494" y="79"/>
                  </a:moveTo>
                  <a:cubicBezTo>
                    <a:pt x="494" y="79"/>
                    <a:pt x="494" y="79"/>
                    <a:pt x="494" y="79"/>
                  </a:cubicBezTo>
                  <a:cubicBezTo>
                    <a:pt x="491" y="86"/>
                    <a:pt x="485" y="92"/>
                    <a:pt x="476" y="92"/>
                  </a:cubicBezTo>
                  <a:cubicBezTo>
                    <a:pt x="460" y="92"/>
                    <a:pt x="455" y="74"/>
                    <a:pt x="455" y="59"/>
                  </a:cubicBezTo>
                  <a:cubicBezTo>
                    <a:pt x="455" y="47"/>
                    <a:pt x="460" y="27"/>
                    <a:pt x="476" y="27"/>
                  </a:cubicBezTo>
                  <a:cubicBezTo>
                    <a:pt x="485" y="27"/>
                    <a:pt x="491" y="30"/>
                    <a:pt x="494" y="38"/>
                  </a:cubicBezTo>
                  <a:cubicBezTo>
                    <a:pt x="494" y="38"/>
                    <a:pt x="494" y="38"/>
                    <a:pt x="494" y="38"/>
                  </a:cubicBezTo>
                  <a:cubicBezTo>
                    <a:pt x="494" y="29"/>
                    <a:pt x="494" y="29"/>
                    <a:pt x="494" y="29"/>
                  </a:cubicBezTo>
                  <a:cubicBezTo>
                    <a:pt x="503" y="29"/>
                    <a:pt x="503" y="29"/>
                    <a:pt x="503" y="29"/>
                  </a:cubicBezTo>
                  <a:cubicBezTo>
                    <a:pt x="503" y="92"/>
                    <a:pt x="503" y="92"/>
                    <a:pt x="503" y="92"/>
                  </a:cubicBezTo>
                  <a:cubicBezTo>
                    <a:pt x="503" y="110"/>
                    <a:pt x="494" y="118"/>
                    <a:pt x="476" y="118"/>
                  </a:cubicBezTo>
                  <a:cubicBezTo>
                    <a:pt x="469" y="118"/>
                    <a:pt x="466" y="118"/>
                    <a:pt x="458" y="117"/>
                  </a:cubicBezTo>
                  <a:cubicBezTo>
                    <a:pt x="458" y="108"/>
                    <a:pt x="458" y="108"/>
                    <a:pt x="458" y="108"/>
                  </a:cubicBezTo>
                  <a:cubicBezTo>
                    <a:pt x="464" y="110"/>
                    <a:pt x="469" y="111"/>
                    <a:pt x="474" y="111"/>
                  </a:cubicBezTo>
                  <a:cubicBezTo>
                    <a:pt x="489" y="111"/>
                    <a:pt x="494" y="104"/>
                    <a:pt x="494" y="90"/>
                  </a:cubicBezTo>
                  <a:cubicBezTo>
                    <a:pt x="494" y="79"/>
                    <a:pt x="494" y="79"/>
                    <a:pt x="494" y="79"/>
                  </a:cubicBezTo>
                  <a:cubicBezTo>
                    <a:pt x="494" y="79"/>
                    <a:pt x="494" y="79"/>
                    <a:pt x="494" y="79"/>
                  </a:cubicBezTo>
                  <a:close/>
                  <a:moveTo>
                    <a:pt x="494" y="59"/>
                  </a:moveTo>
                  <a:cubicBezTo>
                    <a:pt x="494" y="50"/>
                    <a:pt x="491" y="34"/>
                    <a:pt x="478" y="34"/>
                  </a:cubicBezTo>
                  <a:cubicBezTo>
                    <a:pt x="467" y="34"/>
                    <a:pt x="466" y="52"/>
                    <a:pt x="466" y="61"/>
                  </a:cubicBezTo>
                  <a:cubicBezTo>
                    <a:pt x="466" y="68"/>
                    <a:pt x="467" y="84"/>
                    <a:pt x="478" y="84"/>
                  </a:cubicBezTo>
                  <a:cubicBezTo>
                    <a:pt x="491" y="84"/>
                    <a:pt x="494" y="68"/>
                    <a:pt x="494" y="59"/>
                  </a:cubicBezTo>
                  <a:close/>
                  <a:moveTo>
                    <a:pt x="528" y="117"/>
                  </a:moveTo>
                  <a:cubicBezTo>
                    <a:pt x="537" y="92"/>
                    <a:pt x="537" y="92"/>
                    <a:pt x="537" y="92"/>
                  </a:cubicBezTo>
                  <a:cubicBezTo>
                    <a:pt x="512" y="29"/>
                    <a:pt x="512" y="29"/>
                    <a:pt x="512" y="29"/>
                  </a:cubicBezTo>
                  <a:cubicBezTo>
                    <a:pt x="523" y="29"/>
                    <a:pt x="523" y="29"/>
                    <a:pt x="523" y="29"/>
                  </a:cubicBezTo>
                  <a:cubicBezTo>
                    <a:pt x="541" y="77"/>
                    <a:pt x="541" y="77"/>
                    <a:pt x="541" y="77"/>
                  </a:cubicBezTo>
                  <a:cubicBezTo>
                    <a:pt x="541" y="77"/>
                    <a:pt x="541" y="77"/>
                    <a:pt x="541" y="77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68" y="29"/>
                    <a:pt x="568" y="29"/>
                    <a:pt x="568" y="29"/>
                  </a:cubicBezTo>
                  <a:cubicBezTo>
                    <a:pt x="537" y="117"/>
                    <a:pt x="537" y="117"/>
                    <a:pt x="537" y="117"/>
                  </a:cubicBezTo>
                  <a:cubicBezTo>
                    <a:pt x="528" y="117"/>
                    <a:pt x="528" y="117"/>
                    <a:pt x="528" y="117"/>
                  </a:cubicBezTo>
                  <a:cubicBezTo>
                    <a:pt x="528" y="117"/>
                    <a:pt x="528" y="117"/>
                    <a:pt x="528" y="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6375400" y="3606804"/>
              <a:ext cx="28800" cy="481012"/>
            </a:xfrm>
            <a:custGeom>
              <a:avLst/>
              <a:gdLst>
                <a:gd name="T0" fmla="*/ 0 w 7"/>
                <a:gd name="T1" fmla="*/ 128 h 128"/>
                <a:gd name="T2" fmla="*/ 0 w 7"/>
                <a:gd name="T3" fmla="*/ 0 h 128"/>
                <a:gd name="T4" fmla="*/ 7 w 7"/>
                <a:gd name="T5" fmla="*/ 0 h 128"/>
                <a:gd name="T6" fmla="*/ 7 w 7"/>
                <a:gd name="T7" fmla="*/ 128 h 128"/>
                <a:gd name="T8" fmla="*/ 0 w 7"/>
                <a:gd name="T9" fmla="*/ 128 h 128"/>
                <a:gd name="T10" fmla="*/ 0 w 7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28">
                  <a:moveTo>
                    <a:pt x="0" y="12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6589713" y="3621091"/>
              <a:ext cx="2020888" cy="458787"/>
            </a:xfrm>
            <a:custGeom>
              <a:avLst/>
              <a:gdLst>
                <a:gd name="T0" fmla="*/ 65 w 539"/>
                <a:gd name="T1" fmla="*/ 47 h 122"/>
                <a:gd name="T2" fmla="*/ 54 w 539"/>
                <a:gd name="T3" fmla="*/ 47 h 122"/>
                <a:gd name="T4" fmla="*/ 33 w 539"/>
                <a:gd name="T5" fmla="*/ 86 h 122"/>
                <a:gd name="T6" fmla="*/ 81 w 539"/>
                <a:gd name="T7" fmla="*/ 31 h 122"/>
                <a:gd name="T8" fmla="*/ 90 w 539"/>
                <a:gd name="T9" fmla="*/ 41 h 122"/>
                <a:gd name="T10" fmla="*/ 106 w 539"/>
                <a:gd name="T11" fmla="*/ 95 h 122"/>
                <a:gd name="T12" fmla="*/ 90 w 539"/>
                <a:gd name="T13" fmla="*/ 122 h 122"/>
                <a:gd name="T14" fmla="*/ 119 w 539"/>
                <a:gd name="T15" fmla="*/ 59 h 122"/>
                <a:gd name="T16" fmla="*/ 105 w 539"/>
                <a:gd name="T17" fmla="*/ 86 h 122"/>
                <a:gd name="T18" fmla="*/ 171 w 539"/>
                <a:gd name="T19" fmla="*/ 95 h 122"/>
                <a:gd name="T20" fmla="*/ 187 w 539"/>
                <a:gd name="T21" fmla="*/ 52 h 122"/>
                <a:gd name="T22" fmla="*/ 149 w 539"/>
                <a:gd name="T23" fmla="*/ 59 h 122"/>
                <a:gd name="T24" fmla="*/ 185 w 539"/>
                <a:gd name="T25" fmla="*/ 94 h 122"/>
                <a:gd name="T26" fmla="*/ 164 w 539"/>
                <a:gd name="T27" fmla="*/ 36 h 122"/>
                <a:gd name="T28" fmla="*/ 176 w 539"/>
                <a:gd name="T29" fmla="*/ 49 h 122"/>
                <a:gd name="T30" fmla="*/ 211 w 539"/>
                <a:gd name="T31" fmla="*/ 31 h 122"/>
                <a:gd name="T32" fmla="*/ 232 w 539"/>
                <a:gd name="T33" fmla="*/ 29 h 122"/>
                <a:gd name="T34" fmla="*/ 211 w 539"/>
                <a:gd name="T35" fmla="*/ 94 h 122"/>
                <a:gd name="T36" fmla="*/ 273 w 539"/>
                <a:gd name="T37" fmla="*/ 94 h 122"/>
                <a:gd name="T38" fmla="*/ 254 w 539"/>
                <a:gd name="T39" fmla="*/ 95 h 122"/>
                <a:gd name="T40" fmla="*/ 273 w 539"/>
                <a:gd name="T41" fmla="*/ 56 h 122"/>
                <a:gd name="T42" fmla="*/ 239 w 539"/>
                <a:gd name="T43" fmla="*/ 47 h 122"/>
                <a:gd name="T44" fmla="*/ 282 w 539"/>
                <a:gd name="T45" fmla="*/ 94 h 122"/>
                <a:gd name="T46" fmla="*/ 268 w 539"/>
                <a:gd name="T47" fmla="*/ 65 h 122"/>
                <a:gd name="T48" fmla="*/ 272 w 539"/>
                <a:gd name="T49" fmla="*/ 77 h 122"/>
                <a:gd name="T50" fmla="*/ 268 w 539"/>
                <a:gd name="T51" fmla="*/ 65 h 122"/>
                <a:gd name="T52" fmla="*/ 308 w 539"/>
                <a:gd name="T53" fmla="*/ 79 h 122"/>
                <a:gd name="T54" fmla="*/ 297 w 539"/>
                <a:gd name="T55" fmla="*/ 31 h 122"/>
                <a:gd name="T56" fmla="*/ 317 w 539"/>
                <a:gd name="T57" fmla="*/ 9 h 122"/>
                <a:gd name="T58" fmla="*/ 333 w 539"/>
                <a:gd name="T59" fmla="*/ 38 h 122"/>
                <a:gd name="T60" fmla="*/ 326 w 539"/>
                <a:gd name="T61" fmla="*/ 86 h 122"/>
                <a:gd name="T62" fmla="*/ 333 w 539"/>
                <a:gd name="T63" fmla="*/ 94 h 122"/>
                <a:gd name="T64" fmla="*/ 356 w 539"/>
                <a:gd name="T65" fmla="*/ 2 h 122"/>
                <a:gd name="T66" fmla="*/ 345 w 539"/>
                <a:gd name="T67" fmla="*/ 13 h 122"/>
                <a:gd name="T68" fmla="*/ 354 w 539"/>
                <a:gd name="T69" fmla="*/ 31 h 122"/>
                <a:gd name="T70" fmla="*/ 345 w 539"/>
                <a:gd name="T71" fmla="*/ 94 h 122"/>
                <a:gd name="T72" fmla="*/ 423 w 539"/>
                <a:gd name="T73" fmla="*/ 61 h 122"/>
                <a:gd name="T74" fmla="*/ 414 w 539"/>
                <a:gd name="T75" fmla="*/ 61 h 122"/>
                <a:gd name="T76" fmla="*/ 397 w 539"/>
                <a:gd name="T77" fmla="*/ 86 h 122"/>
                <a:gd name="T78" fmla="*/ 475 w 539"/>
                <a:gd name="T79" fmla="*/ 58 h 122"/>
                <a:gd name="T80" fmla="*/ 448 w 539"/>
                <a:gd name="T81" fmla="*/ 94 h 122"/>
                <a:gd name="T82" fmla="*/ 448 w 539"/>
                <a:gd name="T83" fmla="*/ 31 h 122"/>
                <a:gd name="T84" fmla="*/ 467 w 539"/>
                <a:gd name="T85" fmla="*/ 29 h 122"/>
                <a:gd name="T86" fmla="*/ 475 w 539"/>
                <a:gd name="T87" fmla="*/ 94 h 122"/>
                <a:gd name="T88" fmla="*/ 514 w 539"/>
                <a:gd name="T89" fmla="*/ 86 h 122"/>
                <a:gd name="T90" fmla="*/ 512 w 539"/>
                <a:gd name="T91" fmla="*/ 63 h 122"/>
                <a:gd name="T92" fmla="*/ 536 w 539"/>
                <a:gd name="T93" fmla="*/ 31 h 122"/>
                <a:gd name="T94" fmla="*/ 507 w 539"/>
                <a:gd name="T95" fmla="*/ 45 h 122"/>
                <a:gd name="T96" fmla="*/ 539 w 539"/>
                <a:gd name="T97" fmla="*/ 76 h 122"/>
                <a:gd name="T98" fmla="*/ 498 w 539"/>
                <a:gd name="T99" fmla="*/ 8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9" h="122">
                  <a:moveTo>
                    <a:pt x="0" y="47"/>
                  </a:moveTo>
                  <a:cubicBezTo>
                    <a:pt x="0" y="25"/>
                    <a:pt x="6" y="0"/>
                    <a:pt x="33" y="0"/>
                  </a:cubicBezTo>
                  <a:cubicBezTo>
                    <a:pt x="60" y="0"/>
                    <a:pt x="65" y="25"/>
                    <a:pt x="65" y="47"/>
                  </a:cubicBezTo>
                  <a:cubicBezTo>
                    <a:pt x="65" y="68"/>
                    <a:pt x="60" y="95"/>
                    <a:pt x="33" y="95"/>
                  </a:cubicBezTo>
                  <a:cubicBezTo>
                    <a:pt x="6" y="95"/>
                    <a:pt x="0" y="68"/>
                    <a:pt x="0" y="47"/>
                  </a:cubicBezTo>
                  <a:close/>
                  <a:moveTo>
                    <a:pt x="54" y="47"/>
                  </a:moveTo>
                  <a:cubicBezTo>
                    <a:pt x="54" y="32"/>
                    <a:pt x="52" y="9"/>
                    <a:pt x="33" y="9"/>
                  </a:cubicBezTo>
                  <a:cubicBezTo>
                    <a:pt x="13" y="9"/>
                    <a:pt x="11" y="32"/>
                    <a:pt x="11" y="47"/>
                  </a:cubicBezTo>
                  <a:cubicBezTo>
                    <a:pt x="11" y="61"/>
                    <a:pt x="13" y="86"/>
                    <a:pt x="33" y="86"/>
                  </a:cubicBezTo>
                  <a:cubicBezTo>
                    <a:pt x="52" y="86"/>
                    <a:pt x="54" y="61"/>
                    <a:pt x="54" y="47"/>
                  </a:cubicBezTo>
                  <a:close/>
                  <a:moveTo>
                    <a:pt x="81" y="122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2" y="32"/>
                    <a:pt x="99" y="29"/>
                    <a:pt x="106" y="29"/>
                  </a:cubicBezTo>
                  <a:cubicBezTo>
                    <a:pt x="126" y="29"/>
                    <a:pt x="128" y="47"/>
                    <a:pt x="128" y="61"/>
                  </a:cubicBezTo>
                  <a:cubicBezTo>
                    <a:pt x="128" y="76"/>
                    <a:pt x="124" y="95"/>
                    <a:pt x="106" y="95"/>
                  </a:cubicBezTo>
                  <a:cubicBezTo>
                    <a:pt x="99" y="95"/>
                    <a:pt x="94" y="90"/>
                    <a:pt x="90" y="83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1" y="122"/>
                    <a:pt x="81" y="122"/>
                    <a:pt x="81" y="122"/>
                  </a:cubicBezTo>
                  <a:close/>
                  <a:moveTo>
                    <a:pt x="119" y="59"/>
                  </a:moveTo>
                  <a:cubicBezTo>
                    <a:pt x="119" y="50"/>
                    <a:pt x="117" y="36"/>
                    <a:pt x="105" y="36"/>
                  </a:cubicBezTo>
                  <a:cubicBezTo>
                    <a:pt x="94" y="36"/>
                    <a:pt x="90" y="52"/>
                    <a:pt x="90" y="61"/>
                  </a:cubicBezTo>
                  <a:cubicBezTo>
                    <a:pt x="90" y="70"/>
                    <a:pt x="94" y="86"/>
                    <a:pt x="105" y="86"/>
                  </a:cubicBezTo>
                  <a:cubicBezTo>
                    <a:pt x="117" y="86"/>
                    <a:pt x="119" y="68"/>
                    <a:pt x="119" y="59"/>
                  </a:cubicBezTo>
                  <a:close/>
                  <a:moveTo>
                    <a:pt x="185" y="94"/>
                  </a:moveTo>
                  <a:cubicBezTo>
                    <a:pt x="180" y="94"/>
                    <a:pt x="175" y="95"/>
                    <a:pt x="171" y="95"/>
                  </a:cubicBezTo>
                  <a:cubicBezTo>
                    <a:pt x="148" y="95"/>
                    <a:pt x="140" y="81"/>
                    <a:pt x="140" y="59"/>
                  </a:cubicBezTo>
                  <a:cubicBezTo>
                    <a:pt x="140" y="43"/>
                    <a:pt x="146" y="29"/>
                    <a:pt x="164" y="29"/>
                  </a:cubicBezTo>
                  <a:cubicBezTo>
                    <a:pt x="178" y="29"/>
                    <a:pt x="187" y="38"/>
                    <a:pt x="187" y="52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74"/>
                    <a:pt x="157" y="86"/>
                    <a:pt x="173" y="86"/>
                  </a:cubicBezTo>
                  <a:cubicBezTo>
                    <a:pt x="176" y="86"/>
                    <a:pt x="180" y="86"/>
                    <a:pt x="185" y="85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4"/>
                    <a:pt x="185" y="94"/>
                    <a:pt x="185" y="94"/>
                  </a:cubicBezTo>
                  <a:close/>
                  <a:moveTo>
                    <a:pt x="176" y="49"/>
                  </a:moveTo>
                  <a:cubicBezTo>
                    <a:pt x="176" y="41"/>
                    <a:pt x="171" y="36"/>
                    <a:pt x="164" y="36"/>
                  </a:cubicBezTo>
                  <a:cubicBezTo>
                    <a:pt x="157" y="36"/>
                    <a:pt x="151" y="41"/>
                    <a:pt x="151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lose/>
                  <a:moveTo>
                    <a:pt x="202" y="94"/>
                  </a:moveTo>
                  <a:cubicBezTo>
                    <a:pt x="202" y="31"/>
                    <a:pt x="202" y="31"/>
                    <a:pt x="202" y="31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4" y="32"/>
                    <a:pt x="221" y="29"/>
                    <a:pt x="232" y="29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16" y="38"/>
                    <a:pt x="211" y="54"/>
                    <a:pt x="211" y="67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02" y="94"/>
                    <a:pt x="202" y="94"/>
                    <a:pt x="202" y="94"/>
                  </a:cubicBezTo>
                  <a:cubicBezTo>
                    <a:pt x="202" y="94"/>
                    <a:pt x="202" y="94"/>
                    <a:pt x="202" y="94"/>
                  </a:cubicBezTo>
                  <a:close/>
                  <a:moveTo>
                    <a:pt x="273" y="94"/>
                  </a:moveTo>
                  <a:cubicBezTo>
                    <a:pt x="273" y="85"/>
                    <a:pt x="273" y="85"/>
                    <a:pt x="273" y="85"/>
                  </a:cubicBezTo>
                  <a:cubicBezTo>
                    <a:pt x="273" y="85"/>
                    <a:pt x="273" y="85"/>
                    <a:pt x="273" y="85"/>
                  </a:cubicBezTo>
                  <a:cubicBezTo>
                    <a:pt x="270" y="92"/>
                    <a:pt x="261" y="95"/>
                    <a:pt x="254" y="95"/>
                  </a:cubicBezTo>
                  <a:cubicBezTo>
                    <a:pt x="243" y="95"/>
                    <a:pt x="238" y="88"/>
                    <a:pt x="238" y="77"/>
                  </a:cubicBezTo>
                  <a:cubicBezTo>
                    <a:pt x="238" y="63"/>
                    <a:pt x="254" y="58"/>
                    <a:pt x="273" y="58"/>
                  </a:cubicBezTo>
                  <a:cubicBezTo>
                    <a:pt x="273" y="56"/>
                    <a:pt x="273" y="56"/>
                    <a:pt x="273" y="56"/>
                  </a:cubicBezTo>
                  <a:cubicBezTo>
                    <a:pt x="273" y="47"/>
                    <a:pt x="273" y="36"/>
                    <a:pt x="261" y="36"/>
                  </a:cubicBezTo>
                  <a:cubicBezTo>
                    <a:pt x="254" y="36"/>
                    <a:pt x="250" y="38"/>
                    <a:pt x="248" y="47"/>
                  </a:cubicBezTo>
                  <a:cubicBezTo>
                    <a:pt x="239" y="47"/>
                    <a:pt x="239" y="47"/>
                    <a:pt x="239" y="47"/>
                  </a:cubicBezTo>
                  <a:cubicBezTo>
                    <a:pt x="239" y="34"/>
                    <a:pt x="250" y="29"/>
                    <a:pt x="261" y="29"/>
                  </a:cubicBezTo>
                  <a:cubicBezTo>
                    <a:pt x="275" y="29"/>
                    <a:pt x="282" y="34"/>
                    <a:pt x="282" y="49"/>
                  </a:cubicBezTo>
                  <a:cubicBezTo>
                    <a:pt x="282" y="94"/>
                    <a:pt x="282" y="94"/>
                    <a:pt x="282" y="94"/>
                  </a:cubicBezTo>
                  <a:cubicBezTo>
                    <a:pt x="273" y="94"/>
                    <a:pt x="273" y="94"/>
                    <a:pt x="273" y="94"/>
                  </a:cubicBezTo>
                  <a:cubicBezTo>
                    <a:pt x="273" y="94"/>
                    <a:pt x="273" y="94"/>
                    <a:pt x="273" y="94"/>
                  </a:cubicBezTo>
                  <a:close/>
                  <a:moveTo>
                    <a:pt x="268" y="65"/>
                  </a:moveTo>
                  <a:cubicBezTo>
                    <a:pt x="261" y="65"/>
                    <a:pt x="248" y="68"/>
                    <a:pt x="248" y="77"/>
                  </a:cubicBezTo>
                  <a:cubicBezTo>
                    <a:pt x="248" y="83"/>
                    <a:pt x="252" y="86"/>
                    <a:pt x="255" y="86"/>
                  </a:cubicBezTo>
                  <a:cubicBezTo>
                    <a:pt x="263" y="86"/>
                    <a:pt x="268" y="83"/>
                    <a:pt x="272" y="77"/>
                  </a:cubicBezTo>
                  <a:cubicBezTo>
                    <a:pt x="273" y="72"/>
                    <a:pt x="273" y="70"/>
                    <a:pt x="273" y="65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68" y="65"/>
                    <a:pt x="268" y="65"/>
                    <a:pt x="268" y="65"/>
                  </a:cubicBezTo>
                  <a:close/>
                  <a:moveTo>
                    <a:pt x="333" y="94"/>
                  </a:moveTo>
                  <a:cubicBezTo>
                    <a:pt x="329" y="95"/>
                    <a:pt x="327" y="95"/>
                    <a:pt x="324" y="95"/>
                  </a:cubicBezTo>
                  <a:cubicBezTo>
                    <a:pt x="313" y="95"/>
                    <a:pt x="308" y="90"/>
                    <a:pt x="308" y="79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297" y="38"/>
                    <a:pt x="297" y="38"/>
                    <a:pt x="297" y="38"/>
                  </a:cubicBezTo>
                  <a:cubicBezTo>
                    <a:pt x="297" y="31"/>
                    <a:pt x="297" y="31"/>
                    <a:pt x="297" y="31"/>
                  </a:cubicBezTo>
                  <a:cubicBezTo>
                    <a:pt x="308" y="31"/>
                    <a:pt x="308" y="31"/>
                    <a:pt x="308" y="31"/>
                  </a:cubicBezTo>
                  <a:cubicBezTo>
                    <a:pt x="308" y="14"/>
                    <a:pt x="308" y="14"/>
                    <a:pt x="308" y="14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17" y="31"/>
                    <a:pt x="317" y="31"/>
                    <a:pt x="317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333" y="38"/>
                    <a:pt x="333" y="38"/>
                    <a:pt x="333" y="38"/>
                  </a:cubicBezTo>
                  <a:cubicBezTo>
                    <a:pt x="317" y="38"/>
                    <a:pt x="317" y="38"/>
                    <a:pt x="317" y="38"/>
                  </a:cubicBezTo>
                  <a:cubicBezTo>
                    <a:pt x="317" y="77"/>
                    <a:pt x="317" y="77"/>
                    <a:pt x="317" y="77"/>
                  </a:cubicBezTo>
                  <a:cubicBezTo>
                    <a:pt x="317" y="83"/>
                    <a:pt x="318" y="86"/>
                    <a:pt x="326" y="86"/>
                  </a:cubicBezTo>
                  <a:cubicBezTo>
                    <a:pt x="329" y="86"/>
                    <a:pt x="329" y="86"/>
                    <a:pt x="333" y="86"/>
                  </a:cubicBezTo>
                  <a:cubicBezTo>
                    <a:pt x="333" y="94"/>
                    <a:pt x="333" y="94"/>
                    <a:pt x="333" y="94"/>
                  </a:cubicBezTo>
                  <a:cubicBezTo>
                    <a:pt x="333" y="94"/>
                    <a:pt x="333" y="94"/>
                    <a:pt x="333" y="94"/>
                  </a:cubicBezTo>
                  <a:close/>
                  <a:moveTo>
                    <a:pt x="345" y="13"/>
                  </a:moveTo>
                  <a:cubicBezTo>
                    <a:pt x="345" y="2"/>
                    <a:pt x="345" y="2"/>
                    <a:pt x="345" y="2"/>
                  </a:cubicBezTo>
                  <a:cubicBezTo>
                    <a:pt x="356" y="2"/>
                    <a:pt x="356" y="2"/>
                    <a:pt x="356" y="2"/>
                  </a:cubicBezTo>
                  <a:cubicBezTo>
                    <a:pt x="356" y="13"/>
                    <a:pt x="356" y="13"/>
                    <a:pt x="356" y="13"/>
                  </a:cubicBezTo>
                  <a:cubicBezTo>
                    <a:pt x="345" y="13"/>
                    <a:pt x="345" y="13"/>
                    <a:pt x="345" y="13"/>
                  </a:cubicBezTo>
                  <a:cubicBezTo>
                    <a:pt x="345" y="13"/>
                    <a:pt x="345" y="13"/>
                    <a:pt x="345" y="13"/>
                  </a:cubicBezTo>
                  <a:close/>
                  <a:moveTo>
                    <a:pt x="345" y="94"/>
                  </a:moveTo>
                  <a:cubicBezTo>
                    <a:pt x="345" y="31"/>
                    <a:pt x="345" y="31"/>
                    <a:pt x="345" y="31"/>
                  </a:cubicBezTo>
                  <a:cubicBezTo>
                    <a:pt x="354" y="31"/>
                    <a:pt x="354" y="31"/>
                    <a:pt x="354" y="31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45" y="94"/>
                    <a:pt x="345" y="94"/>
                    <a:pt x="345" y="94"/>
                  </a:cubicBezTo>
                  <a:cubicBezTo>
                    <a:pt x="345" y="94"/>
                    <a:pt x="345" y="94"/>
                    <a:pt x="345" y="94"/>
                  </a:cubicBezTo>
                  <a:close/>
                  <a:moveTo>
                    <a:pt x="372" y="61"/>
                  </a:moveTo>
                  <a:cubicBezTo>
                    <a:pt x="372" y="45"/>
                    <a:pt x="378" y="29"/>
                    <a:pt x="397" y="29"/>
                  </a:cubicBezTo>
                  <a:cubicBezTo>
                    <a:pt x="417" y="29"/>
                    <a:pt x="423" y="45"/>
                    <a:pt x="423" y="61"/>
                  </a:cubicBezTo>
                  <a:cubicBezTo>
                    <a:pt x="423" y="79"/>
                    <a:pt x="417" y="95"/>
                    <a:pt x="397" y="95"/>
                  </a:cubicBezTo>
                  <a:cubicBezTo>
                    <a:pt x="378" y="95"/>
                    <a:pt x="372" y="79"/>
                    <a:pt x="372" y="61"/>
                  </a:cubicBezTo>
                  <a:close/>
                  <a:moveTo>
                    <a:pt x="414" y="61"/>
                  </a:moveTo>
                  <a:cubicBezTo>
                    <a:pt x="414" y="52"/>
                    <a:pt x="410" y="36"/>
                    <a:pt x="397" y="36"/>
                  </a:cubicBezTo>
                  <a:cubicBezTo>
                    <a:pt x="385" y="36"/>
                    <a:pt x="381" y="52"/>
                    <a:pt x="381" y="61"/>
                  </a:cubicBezTo>
                  <a:cubicBezTo>
                    <a:pt x="381" y="72"/>
                    <a:pt x="385" y="86"/>
                    <a:pt x="397" y="86"/>
                  </a:cubicBezTo>
                  <a:cubicBezTo>
                    <a:pt x="410" y="86"/>
                    <a:pt x="414" y="72"/>
                    <a:pt x="414" y="61"/>
                  </a:cubicBezTo>
                  <a:close/>
                  <a:moveTo>
                    <a:pt x="475" y="94"/>
                  </a:moveTo>
                  <a:cubicBezTo>
                    <a:pt x="475" y="58"/>
                    <a:pt x="475" y="58"/>
                    <a:pt x="475" y="58"/>
                  </a:cubicBezTo>
                  <a:cubicBezTo>
                    <a:pt x="475" y="50"/>
                    <a:pt x="476" y="38"/>
                    <a:pt x="466" y="38"/>
                  </a:cubicBezTo>
                  <a:cubicBezTo>
                    <a:pt x="453" y="38"/>
                    <a:pt x="448" y="58"/>
                    <a:pt x="448" y="67"/>
                  </a:cubicBezTo>
                  <a:cubicBezTo>
                    <a:pt x="448" y="94"/>
                    <a:pt x="448" y="94"/>
                    <a:pt x="448" y="94"/>
                  </a:cubicBezTo>
                  <a:cubicBezTo>
                    <a:pt x="439" y="94"/>
                    <a:pt x="439" y="94"/>
                    <a:pt x="439" y="94"/>
                  </a:cubicBezTo>
                  <a:cubicBezTo>
                    <a:pt x="439" y="31"/>
                    <a:pt x="439" y="31"/>
                    <a:pt x="439" y="31"/>
                  </a:cubicBezTo>
                  <a:cubicBezTo>
                    <a:pt x="448" y="31"/>
                    <a:pt x="448" y="31"/>
                    <a:pt x="448" y="31"/>
                  </a:cubicBezTo>
                  <a:cubicBezTo>
                    <a:pt x="448" y="45"/>
                    <a:pt x="448" y="45"/>
                    <a:pt x="448" y="45"/>
                  </a:cubicBezTo>
                  <a:cubicBezTo>
                    <a:pt x="448" y="45"/>
                    <a:pt x="448" y="45"/>
                    <a:pt x="448" y="45"/>
                  </a:cubicBezTo>
                  <a:cubicBezTo>
                    <a:pt x="451" y="34"/>
                    <a:pt x="457" y="29"/>
                    <a:pt x="467" y="29"/>
                  </a:cubicBezTo>
                  <a:cubicBezTo>
                    <a:pt x="478" y="29"/>
                    <a:pt x="484" y="38"/>
                    <a:pt x="484" y="49"/>
                  </a:cubicBezTo>
                  <a:cubicBezTo>
                    <a:pt x="484" y="94"/>
                    <a:pt x="484" y="94"/>
                    <a:pt x="484" y="94"/>
                  </a:cubicBezTo>
                  <a:cubicBezTo>
                    <a:pt x="475" y="94"/>
                    <a:pt x="475" y="94"/>
                    <a:pt x="475" y="94"/>
                  </a:cubicBezTo>
                  <a:cubicBezTo>
                    <a:pt x="475" y="94"/>
                    <a:pt x="475" y="94"/>
                    <a:pt x="475" y="94"/>
                  </a:cubicBezTo>
                  <a:close/>
                  <a:moveTo>
                    <a:pt x="498" y="85"/>
                  </a:moveTo>
                  <a:cubicBezTo>
                    <a:pt x="503" y="86"/>
                    <a:pt x="509" y="86"/>
                    <a:pt x="514" y="86"/>
                  </a:cubicBezTo>
                  <a:cubicBezTo>
                    <a:pt x="521" y="86"/>
                    <a:pt x="530" y="85"/>
                    <a:pt x="530" y="77"/>
                  </a:cubicBezTo>
                  <a:cubicBezTo>
                    <a:pt x="530" y="70"/>
                    <a:pt x="523" y="68"/>
                    <a:pt x="518" y="65"/>
                  </a:cubicBezTo>
                  <a:cubicBezTo>
                    <a:pt x="512" y="63"/>
                    <a:pt x="512" y="63"/>
                    <a:pt x="512" y="63"/>
                  </a:cubicBezTo>
                  <a:cubicBezTo>
                    <a:pt x="505" y="59"/>
                    <a:pt x="498" y="56"/>
                    <a:pt x="498" y="45"/>
                  </a:cubicBezTo>
                  <a:cubicBezTo>
                    <a:pt x="498" y="32"/>
                    <a:pt x="509" y="29"/>
                    <a:pt x="520" y="29"/>
                  </a:cubicBezTo>
                  <a:cubicBezTo>
                    <a:pt x="525" y="29"/>
                    <a:pt x="530" y="29"/>
                    <a:pt x="536" y="31"/>
                  </a:cubicBezTo>
                  <a:cubicBezTo>
                    <a:pt x="536" y="40"/>
                    <a:pt x="536" y="40"/>
                    <a:pt x="536" y="40"/>
                  </a:cubicBezTo>
                  <a:cubicBezTo>
                    <a:pt x="530" y="38"/>
                    <a:pt x="525" y="36"/>
                    <a:pt x="520" y="36"/>
                  </a:cubicBezTo>
                  <a:cubicBezTo>
                    <a:pt x="516" y="36"/>
                    <a:pt x="507" y="38"/>
                    <a:pt x="507" y="45"/>
                  </a:cubicBezTo>
                  <a:cubicBezTo>
                    <a:pt x="507" y="50"/>
                    <a:pt x="514" y="52"/>
                    <a:pt x="520" y="54"/>
                  </a:cubicBezTo>
                  <a:cubicBezTo>
                    <a:pt x="525" y="58"/>
                    <a:pt x="525" y="58"/>
                    <a:pt x="525" y="58"/>
                  </a:cubicBezTo>
                  <a:cubicBezTo>
                    <a:pt x="532" y="63"/>
                    <a:pt x="539" y="65"/>
                    <a:pt x="539" y="76"/>
                  </a:cubicBezTo>
                  <a:cubicBezTo>
                    <a:pt x="539" y="90"/>
                    <a:pt x="529" y="95"/>
                    <a:pt x="516" y="95"/>
                  </a:cubicBezTo>
                  <a:cubicBezTo>
                    <a:pt x="509" y="95"/>
                    <a:pt x="503" y="94"/>
                    <a:pt x="498" y="92"/>
                  </a:cubicBezTo>
                  <a:cubicBezTo>
                    <a:pt x="498" y="85"/>
                    <a:pt x="498" y="85"/>
                    <a:pt x="498" y="85"/>
                  </a:cubicBezTo>
                  <a:cubicBezTo>
                    <a:pt x="498" y="85"/>
                    <a:pt x="498" y="85"/>
                    <a:pt x="498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609602" y="1371601"/>
            <a:ext cx="42671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AU" sz="1600" dirty="0">
                <a:solidFill>
                  <a:srgbClr val="00A000"/>
                </a:solidFill>
                <a:cs typeface="Arial" charset="0"/>
              </a:rPr>
              <a:t>Accenture Architecture Services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550941" y="1365691"/>
            <a:ext cx="4099192" cy="2061722"/>
            <a:chOff x="5728986" y="1472516"/>
            <a:chExt cx="3074394" cy="2061722"/>
          </a:xfrm>
        </p:grpSpPr>
        <p:sp>
          <p:nvSpPr>
            <p:cNvPr id="22" name="Freeform 21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1800">
                <a:solidFill>
                  <a:srgbClr val="FFFFFF"/>
                </a:solidFill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05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908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Copyright © 2015 Accenture  All rights reserved.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8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 -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908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485" y="1911350"/>
            <a:ext cx="10977033" cy="4478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Copyright © 2015 Accenture  All rights reserved.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30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Copyright © 2015 Accenture  All rights reserved.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89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 -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7485" y="1909764"/>
            <a:ext cx="10977033" cy="44799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>
                <a:solidFill>
                  <a:srgbClr val="FFFFFF"/>
                </a:solidFill>
              </a:rPr>
              <a:t>Copyright © 2015 Accenture  All rights reserved.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43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6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2"/>
            <a:ext cx="12191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485" y="748800"/>
            <a:ext cx="1097703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5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2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293" y="334738"/>
            <a:ext cx="11034859" cy="9186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703" y="1346248"/>
            <a:ext cx="5067300" cy="21210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5203" y="1346248"/>
            <a:ext cx="5069416" cy="21210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2"/>
          <p:cNvSpPr>
            <a:spLocks noGrp="1" noChangeArrowheads="1"/>
          </p:cNvSpPr>
          <p:nvPr>
            <p:ph type="ftr" sz="quarter" idx="10"/>
          </p:nvPr>
        </p:nvSpPr>
        <p:spPr>
          <a:xfrm>
            <a:off x="537633" y="6324600"/>
            <a:ext cx="4836584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© 2015 Accenture 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8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A6A55-E300-4B9D-B47E-D6C80193CD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74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Image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4" b="46494"/>
          <a:stretch/>
        </p:blipFill>
        <p:spPr bwMode="auto">
          <a:xfrm flipH="1">
            <a:off x="44" y="0"/>
            <a:ext cx="12191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 flipH="1">
            <a:off x="3957040" y="-1376959"/>
            <a:ext cx="4277921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7000"/>
                </a:schemeClr>
              </a:gs>
              <a:gs pos="5400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9772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592668" y="6572250"/>
            <a:ext cx="3430969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2014 Accenture 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0659" y="1162050"/>
            <a:ext cx="1158134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59597" y="6562940"/>
            <a:ext cx="7152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87720" y="956174"/>
            <a:ext cx="2337725" cy="27699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  <a:latin typeface="Arial" charset="0"/>
                <a:cs typeface="Arial" charset="0"/>
              </a:rPr>
              <a:t>Q1</a:t>
            </a:r>
            <a:endParaRPr lang="en-US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359950" y="956174"/>
            <a:ext cx="2337725" cy="27699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  <a:latin typeface="Arial" charset="0"/>
                <a:cs typeface="Arial" charset="0"/>
              </a:rPr>
              <a:t>Q3</a:t>
            </a:r>
            <a:endParaRPr lang="en-US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073835" y="968109"/>
            <a:ext cx="2337725" cy="27699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  <a:latin typeface="Arial" charset="0"/>
                <a:cs typeface="Arial" charset="0"/>
              </a:rPr>
              <a:t>Q2</a:t>
            </a:r>
            <a:endParaRPr lang="en-US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9646067" y="968109"/>
            <a:ext cx="2337725" cy="27699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  <a:latin typeface="Arial" charset="0"/>
                <a:cs typeface="Arial" charset="0"/>
              </a:rPr>
              <a:t>Q4</a:t>
            </a:r>
            <a:endParaRPr lang="en-US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01606" y="968109"/>
            <a:ext cx="2337725" cy="276999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  <a:latin typeface="Arial" charset="0"/>
                <a:cs typeface="Arial" charset="0"/>
              </a:rPr>
              <a:t>Q4</a:t>
            </a:r>
            <a:endParaRPr lang="en-US" sz="12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39331" y="955675"/>
            <a:ext cx="0" cy="57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>
            <p:custDataLst>
              <p:tags r:id="rId1"/>
            </p:custDataLst>
          </p:nvPr>
        </p:nvCxnSpPr>
        <p:spPr bwMode="auto">
          <a:xfrm>
            <a:off x="11983791" y="968107"/>
            <a:ext cx="0" cy="576000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>
            <p:custDataLst>
              <p:tags r:id="rId2"/>
            </p:custDataLst>
          </p:nvPr>
        </p:nvCxnSpPr>
        <p:spPr bwMode="auto">
          <a:xfrm>
            <a:off x="9645031" y="974001"/>
            <a:ext cx="0" cy="5760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>
            <p:custDataLst>
              <p:tags r:id="rId3"/>
            </p:custDataLst>
          </p:nvPr>
        </p:nvCxnSpPr>
        <p:spPr bwMode="auto">
          <a:xfrm>
            <a:off x="7350020" y="974001"/>
            <a:ext cx="0" cy="5760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582343" y="1245106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325355" y="1245106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068365" y="974001"/>
            <a:ext cx="0" cy="57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5795037" y="1245740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538049" y="1245740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8123627" y="1263433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866639" y="1263433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0420259" y="1263433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163271" y="1263433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231103" y="1264750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974115" y="1264749"/>
            <a:ext cx="0" cy="540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519764" y="955675"/>
            <a:ext cx="0" cy="576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85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Slide_Bottom_Colour"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" y="1"/>
            <a:ext cx="121919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07485" y="1761653"/>
            <a:ext cx="5346699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07484" y="2832379"/>
            <a:ext cx="5346699" cy="467562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8954109" y="1917675"/>
            <a:ext cx="2696023" cy="2061722"/>
            <a:chOff x="5728986" y="1472516"/>
            <a:chExt cx="3074394" cy="2061722"/>
          </a:xfrm>
        </p:grpSpPr>
        <p:sp>
          <p:nvSpPr>
            <p:cNvPr id="29" name="Freeform 28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CA" sz="1800">
                <a:solidFill>
                  <a:srgbClr val="FFFFFF"/>
                </a:solidFill>
              </a:endParaRPr>
            </a:p>
          </p:txBody>
        </p:sp>
        <p:sp>
          <p:nvSpPr>
            <p:cNvPr id="30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625617" y="433542"/>
            <a:ext cx="4793871" cy="729350"/>
            <a:chOff x="666750" y="1635126"/>
            <a:chExt cx="4994275" cy="801688"/>
          </a:xfrm>
        </p:grpSpPr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666750" y="1892301"/>
              <a:ext cx="2373313" cy="420688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auto">
            <a:xfrm>
              <a:off x="2057400" y="1635126"/>
              <a:ext cx="3603625" cy="801688"/>
            </a:xfrm>
            <a:custGeom>
              <a:avLst/>
              <a:gdLst>
                <a:gd name="T0" fmla="*/ 291 w 961"/>
                <a:gd name="T1" fmla="*/ 105 h 214"/>
                <a:gd name="T2" fmla="*/ 291 w 961"/>
                <a:gd name="T3" fmla="*/ 97 h 214"/>
                <a:gd name="T4" fmla="*/ 299 w 961"/>
                <a:gd name="T5" fmla="*/ 97 h 214"/>
                <a:gd name="T6" fmla="*/ 299 w 961"/>
                <a:gd name="T7" fmla="*/ 105 h 214"/>
                <a:gd name="T8" fmla="*/ 321 w 961"/>
                <a:gd name="T9" fmla="*/ 171 h 214"/>
                <a:gd name="T10" fmla="*/ 340 w 961"/>
                <a:gd name="T11" fmla="*/ 129 h 214"/>
                <a:gd name="T12" fmla="*/ 387 w 961"/>
                <a:gd name="T13" fmla="*/ 171 h 214"/>
                <a:gd name="T14" fmla="*/ 329 w 961"/>
                <a:gd name="T15" fmla="*/ 136 h 214"/>
                <a:gd name="T16" fmla="*/ 388 w 961"/>
                <a:gd name="T17" fmla="*/ 129 h 214"/>
                <a:gd name="T18" fmla="*/ 341 w 961"/>
                <a:gd name="T19" fmla="*/ 121 h 214"/>
                <a:gd name="T20" fmla="*/ 446 w 961"/>
                <a:gd name="T21" fmla="*/ 121 h 214"/>
                <a:gd name="T22" fmla="*/ 442 w 961"/>
                <a:gd name="T23" fmla="*/ 173 h 214"/>
                <a:gd name="T24" fmla="*/ 440 w 961"/>
                <a:gd name="T25" fmla="*/ 181 h 214"/>
                <a:gd name="T26" fmla="*/ 457 w 961"/>
                <a:gd name="T27" fmla="*/ 121 h 214"/>
                <a:gd name="T28" fmla="*/ 523 w 961"/>
                <a:gd name="T29" fmla="*/ 127 h 214"/>
                <a:gd name="T30" fmla="*/ 482 w 961"/>
                <a:gd name="T31" fmla="*/ 148 h 214"/>
                <a:gd name="T32" fmla="*/ 473 w 961"/>
                <a:gd name="T33" fmla="*/ 60 h 214"/>
                <a:gd name="T34" fmla="*/ 482 w 961"/>
                <a:gd name="T35" fmla="*/ 117 h 214"/>
                <a:gd name="T36" fmla="*/ 531 w 961"/>
                <a:gd name="T37" fmla="*/ 118 h 214"/>
                <a:gd name="T38" fmla="*/ 599 w 961"/>
                <a:gd name="T39" fmla="*/ 179 h 214"/>
                <a:gd name="T40" fmla="*/ 561 w 961"/>
                <a:gd name="T41" fmla="*/ 130 h 214"/>
                <a:gd name="T42" fmla="*/ 549 w 961"/>
                <a:gd name="T43" fmla="*/ 179 h 214"/>
                <a:gd name="T44" fmla="*/ 558 w 961"/>
                <a:gd name="T45" fmla="*/ 117 h 214"/>
                <a:gd name="T46" fmla="*/ 594 w 961"/>
                <a:gd name="T47" fmla="*/ 97 h 214"/>
                <a:gd name="T48" fmla="*/ 599 w 961"/>
                <a:gd name="T49" fmla="*/ 179 h 214"/>
                <a:gd name="T50" fmla="*/ 660 w 961"/>
                <a:gd name="T51" fmla="*/ 95 h 214"/>
                <a:gd name="T52" fmla="*/ 659 w 961"/>
                <a:gd name="T53" fmla="*/ 103 h 214"/>
                <a:gd name="T54" fmla="*/ 683 w 961"/>
                <a:gd name="T55" fmla="*/ 139 h 214"/>
                <a:gd name="T56" fmla="*/ 709 w 961"/>
                <a:gd name="T57" fmla="*/ 60 h 214"/>
                <a:gd name="T58" fmla="*/ 709 w 961"/>
                <a:gd name="T59" fmla="*/ 179 h 214"/>
                <a:gd name="T60" fmla="*/ 771 w 961"/>
                <a:gd name="T61" fmla="*/ 95 h 214"/>
                <a:gd name="T62" fmla="*/ 771 w 961"/>
                <a:gd name="T63" fmla="*/ 103 h 214"/>
                <a:gd name="T64" fmla="*/ 794 w 961"/>
                <a:gd name="T65" fmla="*/ 139 h 214"/>
                <a:gd name="T66" fmla="*/ 822 w 961"/>
                <a:gd name="T67" fmla="*/ 211 h 214"/>
                <a:gd name="T68" fmla="*/ 869 w 961"/>
                <a:gd name="T69" fmla="*/ 178 h 214"/>
                <a:gd name="T70" fmla="*/ 846 w 961"/>
                <a:gd name="T71" fmla="*/ 179 h 214"/>
                <a:gd name="T72" fmla="*/ 869 w 961"/>
                <a:gd name="T73" fmla="*/ 112 h 214"/>
                <a:gd name="T74" fmla="*/ 878 w 961"/>
                <a:gd name="T75" fmla="*/ 97 h 214"/>
                <a:gd name="T76" fmla="*/ 847 w 961"/>
                <a:gd name="T77" fmla="*/ 103 h 214"/>
                <a:gd name="T78" fmla="*/ 869 w 961"/>
                <a:gd name="T79" fmla="*/ 137 h 214"/>
                <a:gd name="T80" fmla="*/ 911 w 961"/>
                <a:gd name="T81" fmla="*/ 211 h 214"/>
                <a:gd name="T82" fmla="*/ 900 w 961"/>
                <a:gd name="T83" fmla="*/ 97 h 214"/>
                <a:gd name="T84" fmla="*/ 961 w 961"/>
                <a:gd name="T85" fmla="*/ 97 h 214"/>
                <a:gd name="T86" fmla="*/ 0 w 961"/>
                <a:gd name="T87" fmla="*/ 14 h 214"/>
                <a:gd name="T88" fmla="*/ 0 w 961"/>
                <a:gd name="T89" fmla="*/ 61 h 214"/>
                <a:gd name="T90" fmla="*/ 0 w 961"/>
                <a:gd name="T91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1" h="214">
                  <a:moveTo>
                    <a:pt x="312" y="181"/>
                  </a:moveTo>
                  <a:cubicBezTo>
                    <a:pt x="298" y="181"/>
                    <a:pt x="291" y="175"/>
                    <a:pt x="291" y="16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78" y="105"/>
                    <a:pt x="278" y="105"/>
                    <a:pt x="278" y="105"/>
                  </a:cubicBezTo>
                  <a:cubicBezTo>
                    <a:pt x="278" y="97"/>
                    <a:pt x="278" y="97"/>
                    <a:pt x="278" y="97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78"/>
                    <a:pt x="291" y="78"/>
                    <a:pt x="291" y="78"/>
                  </a:cubicBezTo>
                  <a:cubicBezTo>
                    <a:pt x="299" y="72"/>
                    <a:pt x="299" y="72"/>
                    <a:pt x="299" y="72"/>
                  </a:cubicBezTo>
                  <a:cubicBezTo>
                    <a:pt x="299" y="97"/>
                    <a:pt x="299" y="97"/>
                    <a:pt x="299" y="97"/>
                  </a:cubicBezTo>
                  <a:cubicBezTo>
                    <a:pt x="321" y="97"/>
                    <a:pt x="321" y="97"/>
                    <a:pt x="321" y="97"/>
                  </a:cubicBezTo>
                  <a:cubicBezTo>
                    <a:pt x="321" y="105"/>
                    <a:pt x="321" y="105"/>
                    <a:pt x="321" y="105"/>
                  </a:cubicBezTo>
                  <a:cubicBezTo>
                    <a:pt x="299" y="105"/>
                    <a:pt x="299" y="105"/>
                    <a:pt x="299" y="105"/>
                  </a:cubicBezTo>
                  <a:cubicBezTo>
                    <a:pt x="299" y="158"/>
                    <a:pt x="299" y="158"/>
                    <a:pt x="299" y="158"/>
                  </a:cubicBezTo>
                  <a:cubicBezTo>
                    <a:pt x="299" y="167"/>
                    <a:pt x="303" y="173"/>
                    <a:pt x="313" y="173"/>
                  </a:cubicBezTo>
                  <a:cubicBezTo>
                    <a:pt x="316" y="173"/>
                    <a:pt x="318" y="172"/>
                    <a:pt x="321" y="171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18" y="181"/>
                    <a:pt x="315" y="181"/>
                    <a:pt x="312" y="181"/>
                  </a:cubicBezTo>
                  <a:close/>
                  <a:moveTo>
                    <a:pt x="340" y="129"/>
                  </a:moveTo>
                  <a:cubicBezTo>
                    <a:pt x="340" y="132"/>
                    <a:pt x="340" y="135"/>
                    <a:pt x="340" y="137"/>
                  </a:cubicBezTo>
                  <a:cubicBezTo>
                    <a:pt x="340" y="158"/>
                    <a:pt x="349" y="173"/>
                    <a:pt x="371" y="173"/>
                  </a:cubicBezTo>
                  <a:cubicBezTo>
                    <a:pt x="376" y="173"/>
                    <a:pt x="382" y="172"/>
                    <a:pt x="387" y="171"/>
                  </a:cubicBezTo>
                  <a:cubicBezTo>
                    <a:pt x="387" y="179"/>
                    <a:pt x="387" y="179"/>
                    <a:pt x="387" y="179"/>
                  </a:cubicBezTo>
                  <a:cubicBezTo>
                    <a:pt x="381" y="180"/>
                    <a:pt x="375" y="181"/>
                    <a:pt x="369" y="181"/>
                  </a:cubicBezTo>
                  <a:cubicBezTo>
                    <a:pt x="341" y="181"/>
                    <a:pt x="329" y="161"/>
                    <a:pt x="329" y="136"/>
                  </a:cubicBezTo>
                  <a:cubicBezTo>
                    <a:pt x="329" y="115"/>
                    <a:pt x="336" y="95"/>
                    <a:pt x="361" y="95"/>
                  </a:cubicBezTo>
                  <a:cubicBezTo>
                    <a:pt x="378" y="95"/>
                    <a:pt x="388" y="108"/>
                    <a:pt x="388" y="124"/>
                  </a:cubicBezTo>
                  <a:cubicBezTo>
                    <a:pt x="388" y="129"/>
                    <a:pt x="388" y="129"/>
                    <a:pt x="388" y="129"/>
                  </a:cubicBezTo>
                  <a:lnTo>
                    <a:pt x="340" y="129"/>
                  </a:lnTo>
                  <a:close/>
                  <a:moveTo>
                    <a:pt x="361" y="103"/>
                  </a:moveTo>
                  <a:cubicBezTo>
                    <a:pt x="349" y="103"/>
                    <a:pt x="343" y="110"/>
                    <a:pt x="341" y="121"/>
                  </a:cubicBezTo>
                  <a:cubicBezTo>
                    <a:pt x="378" y="121"/>
                    <a:pt x="378" y="121"/>
                    <a:pt x="378" y="121"/>
                  </a:cubicBezTo>
                  <a:cubicBezTo>
                    <a:pt x="378" y="111"/>
                    <a:pt x="370" y="103"/>
                    <a:pt x="361" y="103"/>
                  </a:cubicBezTo>
                  <a:close/>
                  <a:moveTo>
                    <a:pt x="446" y="121"/>
                  </a:moveTo>
                  <a:cubicBezTo>
                    <a:pt x="446" y="111"/>
                    <a:pt x="441" y="103"/>
                    <a:pt x="431" y="103"/>
                  </a:cubicBezTo>
                  <a:cubicBezTo>
                    <a:pt x="414" y="103"/>
                    <a:pt x="410" y="122"/>
                    <a:pt x="410" y="135"/>
                  </a:cubicBezTo>
                  <a:cubicBezTo>
                    <a:pt x="410" y="156"/>
                    <a:pt x="419" y="173"/>
                    <a:pt x="442" y="173"/>
                  </a:cubicBezTo>
                  <a:cubicBezTo>
                    <a:pt x="446" y="173"/>
                    <a:pt x="450" y="172"/>
                    <a:pt x="454" y="171"/>
                  </a:cubicBezTo>
                  <a:cubicBezTo>
                    <a:pt x="454" y="180"/>
                    <a:pt x="454" y="180"/>
                    <a:pt x="454" y="180"/>
                  </a:cubicBezTo>
                  <a:cubicBezTo>
                    <a:pt x="450" y="181"/>
                    <a:pt x="445" y="181"/>
                    <a:pt x="440" y="181"/>
                  </a:cubicBezTo>
                  <a:cubicBezTo>
                    <a:pt x="412" y="181"/>
                    <a:pt x="400" y="163"/>
                    <a:pt x="400" y="137"/>
                  </a:cubicBezTo>
                  <a:cubicBezTo>
                    <a:pt x="400" y="116"/>
                    <a:pt x="407" y="95"/>
                    <a:pt x="431" y="95"/>
                  </a:cubicBezTo>
                  <a:cubicBezTo>
                    <a:pt x="447" y="95"/>
                    <a:pt x="457" y="104"/>
                    <a:pt x="457" y="121"/>
                  </a:cubicBezTo>
                  <a:lnTo>
                    <a:pt x="446" y="121"/>
                  </a:lnTo>
                  <a:close/>
                  <a:moveTo>
                    <a:pt x="523" y="179"/>
                  </a:moveTo>
                  <a:cubicBezTo>
                    <a:pt x="523" y="127"/>
                    <a:pt x="523" y="127"/>
                    <a:pt x="523" y="127"/>
                  </a:cubicBezTo>
                  <a:cubicBezTo>
                    <a:pt x="523" y="117"/>
                    <a:pt x="522" y="103"/>
                    <a:pt x="508" y="103"/>
                  </a:cubicBezTo>
                  <a:cubicBezTo>
                    <a:pt x="495" y="103"/>
                    <a:pt x="487" y="119"/>
                    <a:pt x="484" y="130"/>
                  </a:cubicBezTo>
                  <a:cubicBezTo>
                    <a:pt x="483" y="136"/>
                    <a:pt x="482" y="142"/>
                    <a:pt x="482" y="148"/>
                  </a:cubicBezTo>
                  <a:cubicBezTo>
                    <a:pt x="482" y="179"/>
                    <a:pt x="482" y="179"/>
                    <a:pt x="482" y="179"/>
                  </a:cubicBezTo>
                  <a:cubicBezTo>
                    <a:pt x="473" y="179"/>
                    <a:pt x="473" y="179"/>
                    <a:pt x="473" y="179"/>
                  </a:cubicBezTo>
                  <a:cubicBezTo>
                    <a:pt x="473" y="60"/>
                    <a:pt x="473" y="60"/>
                    <a:pt x="473" y="60"/>
                  </a:cubicBezTo>
                  <a:cubicBezTo>
                    <a:pt x="482" y="60"/>
                    <a:pt x="482" y="60"/>
                    <a:pt x="482" y="60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2" y="117"/>
                    <a:pt x="482" y="117"/>
                    <a:pt x="482" y="117"/>
                  </a:cubicBezTo>
                  <a:cubicBezTo>
                    <a:pt x="487" y="103"/>
                    <a:pt x="494" y="95"/>
                    <a:pt x="510" y="95"/>
                  </a:cubicBezTo>
                  <a:cubicBezTo>
                    <a:pt x="512" y="95"/>
                    <a:pt x="515" y="96"/>
                    <a:pt x="518" y="97"/>
                  </a:cubicBezTo>
                  <a:cubicBezTo>
                    <a:pt x="527" y="100"/>
                    <a:pt x="531" y="108"/>
                    <a:pt x="531" y="118"/>
                  </a:cubicBezTo>
                  <a:cubicBezTo>
                    <a:pt x="531" y="179"/>
                    <a:pt x="531" y="179"/>
                    <a:pt x="531" y="179"/>
                  </a:cubicBezTo>
                  <a:lnTo>
                    <a:pt x="523" y="179"/>
                  </a:lnTo>
                  <a:close/>
                  <a:moveTo>
                    <a:pt x="599" y="179"/>
                  </a:moveTo>
                  <a:cubicBezTo>
                    <a:pt x="599" y="127"/>
                    <a:pt x="599" y="127"/>
                    <a:pt x="599" y="127"/>
                  </a:cubicBezTo>
                  <a:cubicBezTo>
                    <a:pt x="599" y="117"/>
                    <a:pt x="598" y="103"/>
                    <a:pt x="584" y="103"/>
                  </a:cubicBezTo>
                  <a:cubicBezTo>
                    <a:pt x="571" y="103"/>
                    <a:pt x="563" y="119"/>
                    <a:pt x="561" y="130"/>
                  </a:cubicBezTo>
                  <a:cubicBezTo>
                    <a:pt x="559" y="136"/>
                    <a:pt x="558" y="142"/>
                    <a:pt x="558" y="148"/>
                  </a:cubicBezTo>
                  <a:cubicBezTo>
                    <a:pt x="558" y="179"/>
                    <a:pt x="558" y="179"/>
                    <a:pt x="558" y="179"/>
                  </a:cubicBezTo>
                  <a:cubicBezTo>
                    <a:pt x="549" y="179"/>
                    <a:pt x="549" y="179"/>
                    <a:pt x="549" y="179"/>
                  </a:cubicBezTo>
                  <a:cubicBezTo>
                    <a:pt x="549" y="97"/>
                    <a:pt x="549" y="97"/>
                    <a:pt x="549" y="97"/>
                  </a:cubicBezTo>
                  <a:cubicBezTo>
                    <a:pt x="558" y="97"/>
                    <a:pt x="558" y="97"/>
                    <a:pt x="558" y="9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58" y="117"/>
                    <a:pt x="558" y="117"/>
                    <a:pt x="558" y="117"/>
                  </a:cubicBezTo>
                  <a:cubicBezTo>
                    <a:pt x="563" y="103"/>
                    <a:pt x="570" y="95"/>
                    <a:pt x="586" y="95"/>
                  </a:cubicBezTo>
                  <a:cubicBezTo>
                    <a:pt x="589" y="95"/>
                    <a:pt x="591" y="96"/>
                    <a:pt x="594" y="97"/>
                  </a:cubicBezTo>
                  <a:cubicBezTo>
                    <a:pt x="603" y="100"/>
                    <a:pt x="607" y="109"/>
                    <a:pt x="607" y="118"/>
                  </a:cubicBezTo>
                  <a:cubicBezTo>
                    <a:pt x="607" y="179"/>
                    <a:pt x="607" y="179"/>
                    <a:pt x="607" y="179"/>
                  </a:cubicBezTo>
                  <a:lnTo>
                    <a:pt x="599" y="179"/>
                  </a:lnTo>
                  <a:close/>
                  <a:moveTo>
                    <a:pt x="660" y="181"/>
                  </a:moveTo>
                  <a:cubicBezTo>
                    <a:pt x="635" y="181"/>
                    <a:pt x="626" y="160"/>
                    <a:pt x="626" y="138"/>
                  </a:cubicBezTo>
                  <a:cubicBezTo>
                    <a:pt x="626" y="116"/>
                    <a:pt x="635" y="95"/>
                    <a:pt x="660" y="95"/>
                  </a:cubicBezTo>
                  <a:cubicBezTo>
                    <a:pt x="685" y="95"/>
                    <a:pt x="694" y="117"/>
                    <a:pt x="694" y="138"/>
                  </a:cubicBezTo>
                  <a:cubicBezTo>
                    <a:pt x="694" y="160"/>
                    <a:pt x="685" y="181"/>
                    <a:pt x="660" y="181"/>
                  </a:cubicBezTo>
                  <a:close/>
                  <a:moveTo>
                    <a:pt x="659" y="103"/>
                  </a:moveTo>
                  <a:cubicBezTo>
                    <a:pt x="640" y="103"/>
                    <a:pt x="636" y="124"/>
                    <a:pt x="636" y="139"/>
                  </a:cubicBezTo>
                  <a:cubicBezTo>
                    <a:pt x="636" y="155"/>
                    <a:pt x="640" y="173"/>
                    <a:pt x="659" y="173"/>
                  </a:cubicBezTo>
                  <a:cubicBezTo>
                    <a:pt x="679" y="173"/>
                    <a:pt x="683" y="155"/>
                    <a:pt x="683" y="139"/>
                  </a:cubicBezTo>
                  <a:cubicBezTo>
                    <a:pt x="683" y="124"/>
                    <a:pt x="679" y="103"/>
                    <a:pt x="659" y="103"/>
                  </a:cubicBezTo>
                  <a:close/>
                  <a:moveTo>
                    <a:pt x="709" y="179"/>
                  </a:moveTo>
                  <a:cubicBezTo>
                    <a:pt x="709" y="60"/>
                    <a:pt x="709" y="60"/>
                    <a:pt x="709" y="60"/>
                  </a:cubicBezTo>
                  <a:cubicBezTo>
                    <a:pt x="718" y="60"/>
                    <a:pt x="718" y="60"/>
                    <a:pt x="718" y="60"/>
                  </a:cubicBezTo>
                  <a:cubicBezTo>
                    <a:pt x="718" y="179"/>
                    <a:pt x="718" y="179"/>
                    <a:pt x="718" y="179"/>
                  </a:cubicBezTo>
                  <a:lnTo>
                    <a:pt x="709" y="179"/>
                  </a:lnTo>
                  <a:close/>
                  <a:moveTo>
                    <a:pt x="771" y="181"/>
                  </a:moveTo>
                  <a:cubicBezTo>
                    <a:pt x="746" y="181"/>
                    <a:pt x="737" y="160"/>
                    <a:pt x="737" y="138"/>
                  </a:cubicBezTo>
                  <a:cubicBezTo>
                    <a:pt x="737" y="116"/>
                    <a:pt x="746" y="95"/>
                    <a:pt x="771" y="95"/>
                  </a:cubicBezTo>
                  <a:cubicBezTo>
                    <a:pt x="796" y="95"/>
                    <a:pt x="805" y="117"/>
                    <a:pt x="805" y="138"/>
                  </a:cubicBezTo>
                  <a:cubicBezTo>
                    <a:pt x="805" y="160"/>
                    <a:pt x="796" y="181"/>
                    <a:pt x="771" y="181"/>
                  </a:cubicBezTo>
                  <a:close/>
                  <a:moveTo>
                    <a:pt x="771" y="103"/>
                  </a:moveTo>
                  <a:cubicBezTo>
                    <a:pt x="751" y="103"/>
                    <a:pt x="748" y="124"/>
                    <a:pt x="748" y="139"/>
                  </a:cubicBezTo>
                  <a:cubicBezTo>
                    <a:pt x="748" y="155"/>
                    <a:pt x="751" y="173"/>
                    <a:pt x="771" y="173"/>
                  </a:cubicBezTo>
                  <a:cubicBezTo>
                    <a:pt x="790" y="173"/>
                    <a:pt x="794" y="155"/>
                    <a:pt x="794" y="139"/>
                  </a:cubicBezTo>
                  <a:cubicBezTo>
                    <a:pt x="794" y="124"/>
                    <a:pt x="790" y="103"/>
                    <a:pt x="771" y="103"/>
                  </a:cubicBezTo>
                  <a:close/>
                  <a:moveTo>
                    <a:pt x="843" y="214"/>
                  </a:moveTo>
                  <a:cubicBezTo>
                    <a:pt x="836" y="214"/>
                    <a:pt x="829" y="213"/>
                    <a:pt x="822" y="211"/>
                  </a:cubicBezTo>
                  <a:cubicBezTo>
                    <a:pt x="822" y="202"/>
                    <a:pt x="822" y="202"/>
                    <a:pt x="822" y="202"/>
                  </a:cubicBezTo>
                  <a:cubicBezTo>
                    <a:pt x="828" y="204"/>
                    <a:pt x="834" y="205"/>
                    <a:pt x="840" y="205"/>
                  </a:cubicBezTo>
                  <a:cubicBezTo>
                    <a:pt x="860" y="205"/>
                    <a:pt x="869" y="198"/>
                    <a:pt x="869" y="178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9" y="162"/>
                    <a:pt x="869" y="162"/>
                    <a:pt x="869" y="162"/>
                  </a:cubicBezTo>
                  <a:cubicBezTo>
                    <a:pt x="866" y="173"/>
                    <a:pt x="857" y="179"/>
                    <a:pt x="846" y="179"/>
                  </a:cubicBezTo>
                  <a:cubicBezTo>
                    <a:pt x="822" y="179"/>
                    <a:pt x="817" y="158"/>
                    <a:pt x="817" y="138"/>
                  </a:cubicBezTo>
                  <a:cubicBezTo>
                    <a:pt x="817" y="120"/>
                    <a:pt x="824" y="95"/>
                    <a:pt x="846" y="95"/>
                  </a:cubicBezTo>
                  <a:cubicBezTo>
                    <a:pt x="857" y="95"/>
                    <a:pt x="866" y="101"/>
                    <a:pt x="869" y="112"/>
                  </a:cubicBezTo>
                  <a:cubicBezTo>
                    <a:pt x="869" y="112"/>
                    <a:pt x="869" y="112"/>
                    <a:pt x="869" y="112"/>
                  </a:cubicBezTo>
                  <a:cubicBezTo>
                    <a:pt x="869" y="97"/>
                    <a:pt x="869" y="97"/>
                    <a:pt x="869" y="97"/>
                  </a:cubicBezTo>
                  <a:cubicBezTo>
                    <a:pt x="878" y="97"/>
                    <a:pt x="878" y="97"/>
                    <a:pt x="878" y="97"/>
                  </a:cubicBezTo>
                  <a:cubicBezTo>
                    <a:pt x="878" y="177"/>
                    <a:pt x="878" y="177"/>
                    <a:pt x="878" y="177"/>
                  </a:cubicBezTo>
                  <a:cubicBezTo>
                    <a:pt x="878" y="200"/>
                    <a:pt x="867" y="214"/>
                    <a:pt x="843" y="214"/>
                  </a:cubicBezTo>
                  <a:close/>
                  <a:moveTo>
                    <a:pt x="847" y="103"/>
                  </a:moveTo>
                  <a:cubicBezTo>
                    <a:pt x="831" y="103"/>
                    <a:pt x="827" y="127"/>
                    <a:pt x="827" y="139"/>
                  </a:cubicBezTo>
                  <a:cubicBezTo>
                    <a:pt x="827" y="152"/>
                    <a:pt x="830" y="171"/>
                    <a:pt x="847" y="171"/>
                  </a:cubicBezTo>
                  <a:cubicBezTo>
                    <a:pt x="863" y="171"/>
                    <a:pt x="869" y="150"/>
                    <a:pt x="869" y="137"/>
                  </a:cubicBezTo>
                  <a:cubicBezTo>
                    <a:pt x="869" y="124"/>
                    <a:pt x="863" y="103"/>
                    <a:pt x="847" y="103"/>
                  </a:cubicBezTo>
                  <a:close/>
                  <a:moveTo>
                    <a:pt x="921" y="211"/>
                  </a:moveTo>
                  <a:cubicBezTo>
                    <a:pt x="911" y="211"/>
                    <a:pt x="911" y="211"/>
                    <a:pt x="911" y="211"/>
                  </a:cubicBezTo>
                  <a:cubicBezTo>
                    <a:pt x="923" y="179"/>
                    <a:pt x="923" y="179"/>
                    <a:pt x="923" y="179"/>
                  </a:cubicBezTo>
                  <a:cubicBezTo>
                    <a:pt x="891" y="97"/>
                    <a:pt x="891" y="97"/>
                    <a:pt x="891" y="97"/>
                  </a:cubicBezTo>
                  <a:cubicBezTo>
                    <a:pt x="900" y="97"/>
                    <a:pt x="900" y="97"/>
                    <a:pt x="900" y="97"/>
                  </a:cubicBezTo>
                  <a:cubicBezTo>
                    <a:pt x="927" y="165"/>
                    <a:pt x="927" y="165"/>
                    <a:pt x="927" y="165"/>
                  </a:cubicBezTo>
                  <a:cubicBezTo>
                    <a:pt x="951" y="97"/>
                    <a:pt x="951" y="97"/>
                    <a:pt x="951" y="97"/>
                  </a:cubicBezTo>
                  <a:cubicBezTo>
                    <a:pt x="961" y="97"/>
                    <a:pt x="961" y="97"/>
                    <a:pt x="961" y="97"/>
                  </a:cubicBezTo>
                  <a:lnTo>
                    <a:pt x="921" y="211"/>
                  </a:lnTo>
                  <a:close/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6200775" y="6268817"/>
            <a:ext cx="5363850" cy="227233"/>
            <a:chOff x="3723469" y="6268816"/>
            <a:chExt cx="4950000" cy="226533"/>
          </a:xfrm>
        </p:grpSpPr>
        <p:sp>
          <p:nvSpPr>
            <p:cNvPr id="19" name="Freeform 42"/>
            <p:cNvSpPr>
              <a:spLocks/>
            </p:cNvSpPr>
            <p:nvPr userDrawn="1"/>
          </p:nvSpPr>
          <p:spPr bwMode="auto">
            <a:xfrm>
              <a:off x="3723469" y="6275558"/>
              <a:ext cx="95737" cy="168551"/>
            </a:xfrm>
            <a:custGeom>
              <a:avLst/>
              <a:gdLst>
                <a:gd name="T0" fmla="*/ 1 w 30"/>
                <a:gd name="T1" fmla="*/ 46 h 53"/>
                <a:gd name="T2" fmla="*/ 13 w 30"/>
                <a:gd name="T3" fmla="*/ 48 h 53"/>
                <a:gd name="T4" fmla="*/ 24 w 30"/>
                <a:gd name="T5" fmla="*/ 39 h 53"/>
                <a:gd name="T6" fmla="*/ 16 w 30"/>
                <a:gd name="T7" fmla="*/ 29 h 53"/>
                <a:gd name="T8" fmla="*/ 11 w 30"/>
                <a:gd name="T9" fmla="*/ 27 h 53"/>
                <a:gd name="T10" fmla="*/ 0 w 30"/>
                <a:gd name="T11" fmla="*/ 13 h 53"/>
                <a:gd name="T12" fmla="*/ 16 w 30"/>
                <a:gd name="T13" fmla="*/ 0 h 53"/>
                <a:gd name="T14" fmla="*/ 27 w 30"/>
                <a:gd name="T15" fmla="*/ 2 h 53"/>
                <a:gd name="T16" fmla="*/ 27 w 30"/>
                <a:gd name="T17" fmla="*/ 7 h 53"/>
                <a:gd name="T18" fmla="*/ 16 w 30"/>
                <a:gd name="T19" fmla="*/ 5 h 53"/>
                <a:gd name="T20" fmla="*/ 6 w 30"/>
                <a:gd name="T21" fmla="*/ 13 h 53"/>
                <a:gd name="T22" fmla="*/ 15 w 30"/>
                <a:gd name="T23" fmla="*/ 22 h 53"/>
                <a:gd name="T24" fmla="*/ 20 w 30"/>
                <a:gd name="T25" fmla="*/ 25 h 53"/>
                <a:gd name="T26" fmla="*/ 30 w 30"/>
                <a:gd name="T27" fmla="*/ 39 h 53"/>
                <a:gd name="T28" fmla="*/ 12 w 30"/>
                <a:gd name="T29" fmla="*/ 53 h 53"/>
                <a:gd name="T30" fmla="*/ 1 w 30"/>
                <a:gd name="T31" fmla="*/ 51 h 53"/>
                <a:gd name="T32" fmla="*/ 1 w 30"/>
                <a:gd name="T33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3">
                  <a:moveTo>
                    <a:pt x="1" y="46"/>
                  </a:moveTo>
                  <a:cubicBezTo>
                    <a:pt x="4" y="47"/>
                    <a:pt x="9" y="48"/>
                    <a:pt x="13" y="48"/>
                  </a:cubicBezTo>
                  <a:cubicBezTo>
                    <a:pt x="18" y="48"/>
                    <a:pt x="24" y="46"/>
                    <a:pt x="24" y="39"/>
                  </a:cubicBezTo>
                  <a:cubicBezTo>
                    <a:pt x="24" y="34"/>
                    <a:pt x="20" y="32"/>
                    <a:pt x="16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4"/>
                    <a:pt x="0" y="21"/>
                    <a:pt x="0" y="13"/>
                  </a:cubicBezTo>
                  <a:cubicBezTo>
                    <a:pt x="0" y="4"/>
                    <a:pt x="8" y="0"/>
                    <a:pt x="16" y="0"/>
                  </a:cubicBezTo>
                  <a:cubicBezTo>
                    <a:pt x="20" y="0"/>
                    <a:pt x="23" y="1"/>
                    <a:pt x="27" y="2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4" y="6"/>
                    <a:pt x="20" y="5"/>
                    <a:pt x="16" y="5"/>
                  </a:cubicBezTo>
                  <a:cubicBezTo>
                    <a:pt x="11" y="5"/>
                    <a:pt x="6" y="7"/>
                    <a:pt x="6" y="13"/>
                  </a:cubicBezTo>
                  <a:cubicBezTo>
                    <a:pt x="6" y="18"/>
                    <a:pt x="11" y="20"/>
                    <a:pt x="15" y="22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5" y="28"/>
                    <a:pt x="30" y="31"/>
                    <a:pt x="30" y="39"/>
                  </a:cubicBezTo>
                  <a:cubicBezTo>
                    <a:pt x="30" y="49"/>
                    <a:pt x="22" y="53"/>
                    <a:pt x="12" y="53"/>
                  </a:cubicBezTo>
                  <a:cubicBezTo>
                    <a:pt x="8" y="53"/>
                    <a:pt x="4" y="52"/>
                    <a:pt x="1" y="51"/>
                  </a:cubicBezTo>
                  <a:lnTo>
                    <a:pt x="1" y="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Freeform 43"/>
            <p:cNvSpPr>
              <a:spLocks/>
            </p:cNvSpPr>
            <p:nvPr userDrawn="1"/>
          </p:nvSpPr>
          <p:spPr bwMode="auto">
            <a:xfrm>
              <a:off x="3835387" y="6294436"/>
              <a:ext cx="63375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8" y="43"/>
                    <a:pt x="18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Freeform 44"/>
            <p:cNvSpPr>
              <a:spLocks/>
            </p:cNvSpPr>
            <p:nvPr userDrawn="1"/>
          </p:nvSpPr>
          <p:spPr bwMode="auto">
            <a:xfrm>
              <a:off x="3921685" y="6326798"/>
              <a:ext cx="53936" cy="114615"/>
            </a:xfrm>
            <a:custGeom>
              <a:avLst/>
              <a:gdLst>
                <a:gd name="T0" fmla="*/ 0 w 17"/>
                <a:gd name="T1" fmla="*/ 36 h 36"/>
                <a:gd name="T2" fmla="*/ 0 w 17"/>
                <a:gd name="T3" fmla="*/ 1 h 36"/>
                <a:gd name="T4" fmla="*/ 5 w 17"/>
                <a:gd name="T5" fmla="*/ 1 h 36"/>
                <a:gd name="T6" fmla="*/ 5 w 17"/>
                <a:gd name="T7" fmla="*/ 8 h 36"/>
                <a:gd name="T8" fmla="*/ 5 w 17"/>
                <a:gd name="T9" fmla="*/ 8 h 36"/>
                <a:gd name="T10" fmla="*/ 17 w 17"/>
                <a:gd name="T11" fmla="*/ 0 h 36"/>
                <a:gd name="T12" fmla="*/ 17 w 17"/>
                <a:gd name="T13" fmla="*/ 6 h 36"/>
                <a:gd name="T14" fmla="*/ 5 w 17"/>
                <a:gd name="T15" fmla="*/ 22 h 36"/>
                <a:gd name="T16" fmla="*/ 5 w 17"/>
                <a:gd name="T17" fmla="*/ 36 h 36"/>
                <a:gd name="T18" fmla="*/ 0 w 1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3"/>
                    <a:pt x="11" y="0"/>
                    <a:pt x="1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8" y="6"/>
                    <a:pt x="5" y="14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Freeform 45"/>
            <p:cNvSpPr>
              <a:spLocks noEditPoints="1"/>
            </p:cNvSpPr>
            <p:nvPr userDrawn="1"/>
          </p:nvSpPr>
          <p:spPr bwMode="auto">
            <a:xfrm>
              <a:off x="3985060" y="6326798"/>
              <a:ext cx="79556" cy="117312"/>
            </a:xfrm>
            <a:custGeom>
              <a:avLst/>
              <a:gdLst>
                <a:gd name="T0" fmla="*/ 20 w 25"/>
                <a:gd name="T1" fmla="*/ 36 h 37"/>
                <a:gd name="T2" fmla="*/ 20 w 25"/>
                <a:gd name="T3" fmla="*/ 32 h 37"/>
                <a:gd name="T4" fmla="*/ 20 w 25"/>
                <a:gd name="T5" fmla="*/ 32 h 37"/>
                <a:gd name="T6" fmla="*/ 9 w 25"/>
                <a:gd name="T7" fmla="*/ 37 h 37"/>
                <a:gd name="T8" fmla="*/ 0 w 25"/>
                <a:gd name="T9" fmla="*/ 27 h 37"/>
                <a:gd name="T10" fmla="*/ 20 w 25"/>
                <a:gd name="T11" fmla="*/ 16 h 37"/>
                <a:gd name="T12" fmla="*/ 20 w 25"/>
                <a:gd name="T13" fmla="*/ 15 h 37"/>
                <a:gd name="T14" fmla="*/ 13 w 25"/>
                <a:gd name="T15" fmla="*/ 4 h 37"/>
                <a:gd name="T16" fmla="*/ 6 w 25"/>
                <a:gd name="T17" fmla="*/ 10 h 37"/>
                <a:gd name="T18" fmla="*/ 0 w 25"/>
                <a:gd name="T19" fmla="*/ 10 h 37"/>
                <a:gd name="T20" fmla="*/ 13 w 25"/>
                <a:gd name="T21" fmla="*/ 0 h 37"/>
                <a:gd name="T22" fmla="*/ 25 w 25"/>
                <a:gd name="T23" fmla="*/ 12 h 37"/>
                <a:gd name="T24" fmla="*/ 25 w 25"/>
                <a:gd name="T25" fmla="*/ 36 h 37"/>
                <a:gd name="T26" fmla="*/ 20 w 25"/>
                <a:gd name="T27" fmla="*/ 36 h 37"/>
                <a:gd name="T28" fmla="*/ 17 w 25"/>
                <a:gd name="T29" fmla="*/ 20 h 37"/>
                <a:gd name="T30" fmla="*/ 5 w 25"/>
                <a:gd name="T31" fmla="*/ 28 h 37"/>
                <a:gd name="T32" fmla="*/ 10 w 25"/>
                <a:gd name="T33" fmla="*/ 33 h 37"/>
                <a:gd name="T34" fmla="*/ 18 w 25"/>
                <a:gd name="T35" fmla="*/ 27 h 37"/>
                <a:gd name="T36" fmla="*/ 20 w 25"/>
                <a:gd name="T37" fmla="*/ 20 h 37"/>
                <a:gd name="T38" fmla="*/ 17 w 25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35"/>
                    <a:pt x="13" y="37"/>
                    <a:pt x="9" y="37"/>
                  </a:cubicBezTo>
                  <a:cubicBezTo>
                    <a:pt x="3" y="37"/>
                    <a:pt x="0" y="33"/>
                    <a:pt x="0" y="27"/>
                  </a:cubicBezTo>
                  <a:cubicBezTo>
                    <a:pt x="0" y="19"/>
                    <a:pt x="9" y="16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0"/>
                    <a:pt x="20" y="4"/>
                    <a:pt x="13" y="4"/>
                  </a:cubicBezTo>
                  <a:cubicBezTo>
                    <a:pt x="9" y="4"/>
                    <a:pt x="7" y="6"/>
                    <a:pt x="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3"/>
                    <a:pt x="7" y="0"/>
                    <a:pt x="13" y="0"/>
                  </a:cubicBezTo>
                  <a:cubicBezTo>
                    <a:pt x="21" y="0"/>
                    <a:pt x="25" y="4"/>
                    <a:pt x="25" y="12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  <a:moveTo>
                    <a:pt x="17" y="20"/>
                  </a:moveTo>
                  <a:cubicBezTo>
                    <a:pt x="12" y="20"/>
                    <a:pt x="5" y="22"/>
                    <a:pt x="5" y="28"/>
                  </a:cubicBezTo>
                  <a:cubicBezTo>
                    <a:pt x="5" y="31"/>
                    <a:pt x="7" y="33"/>
                    <a:pt x="10" y="33"/>
                  </a:cubicBezTo>
                  <a:cubicBezTo>
                    <a:pt x="14" y="33"/>
                    <a:pt x="17" y="31"/>
                    <a:pt x="18" y="27"/>
                  </a:cubicBezTo>
                  <a:cubicBezTo>
                    <a:pt x="20" y="25"/>
                    <a:pt x="20" y="23"/>
                    <a:pt x="20" y="20"/>
                  </a:cubicBezTo>
                  <a:lnTo>
                    <a:pt x="17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Freeform 46"/>
            <p:cNvSpPr>
              <a:spLocks/>
            </p:cNvSpPr>
            <p:nvPr userDrawn="1"/>
          </p:nvSpPr>
          <p:spPr bwMode="auto">
            <a:xfrm>
              <a:off x="4090236" y="6294436"/>
              <a:ext cx="63375" cy="149674"/>
            </a:xfrm>
            <a:custGeom>
              <a:avLst/>
              <a:gdLst>
                <a:gd name="T0" fmla="*/ 19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19 w 20"/>
                <a:gd name="T31" fmla="*/ 42 h 47"/>
                <a:gd name="T32" fmla="*/ 19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19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7" y="43"/>
                    <a:pt x="18" y="43"/>
                    <a:pt x="19" y="42"/>
                  </a:cubicBezTo>
                  <a:lnTo>
                    <a:pt x="19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7" name="Freeform 47"/>
            <p:cNvSpPr>
              <a:spLocks noEditPoints="1"/>
            </p:cNvSpPr>
            <p:nvPr userDrawn="1"/>
          </p:nvSpPr>
          <p:spPr bwMode="auto">
            <a:xfrm>
              <a:off x="4167095" y="6326798"/>
              <a:ext cx="82253" cy="117312"/>
            </a:xfrm>
            <a:custGeom>
              <a:avLst/>
              <a:gdLst>
                <a:gd name="T0" fmla="*/ 26 w 26"/>
                <a:gd name="T1" fmla="*/ 36 h 37"/>
                <a:gd name="T2" fmla="*/ 18 w 26"/>
                <a:gd name="T3" fmla="*/ 37 h 37"/>
                <a:gd name="T4" fmla="*/ 0 w 26"/>
                <a:gd name="T5" fmla="*/ 17 h 37"/>
                <a:gd name="T6" fmla="*/ 14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6 w 26"/>
                <a:gd name="T13" fmla="*/ 15 h 37"/>
                <a:gd name="T14" fmla="*/ 6 w 26"/>
                <a:gd name="T15" fmla="*/ 17 h 37"/>
                <a:gd name="T16" fmla="*/ 19 w 26"/>
                <a:gd name="T17" fmla="*/ 33 h 37"/>
                <a:gd name="T18" fmla="*/ 26 w 26"/>
                <a:gd name="T19" fmla="*/ 32 h 37"/>
                <a:gd name="T20" fmla="*/ 26 w 26"/>
                <a:gd name="T21" fmla="*/ 36 h 37"/>
                <a:gd name="T22" fmla="*/ 21 w 26"/>
                <a:gd name="T23" fmla="*/ 11 h 37"/>
                <a:gd name="T24" fmla="*/ 14 w 26"/>
                <a:gd name="T25" fmla="*/ 4 h 37"/>
                <a:gd name="T26" fmla="*/ 7 w 26"/>
                <a:gd name="T27" fmla="*/ 11 h 37"/>
                <a:gd name="T28" fmla="*/ 21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6" y="36"/>
                  </a:moveTo>
                  <a:cubicBezTo>
                    <a:pt x="23" y="37"/>
                    <a:pt x="20" y="37"/>
                    <a:pt x="18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4" y="0"/>
                    <a:pt x="14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5"/>
                    <a:pt x="10" y="33"/>
                    <a:pt x="19" y="33"/>
                  </a:cubicBezTo>
                  <a:cubicBezTo>
                    <a:pt x="21" y="33"/>
                    <a:pt x="23" y="32"/>
                    <a:pt x="26" y="32"/>
                  </a:cubicBezTo>
                  <a:lnTo>
                    <a:pt x="26" y="36"/>
                  </a:lnTo>
                  <a:close/>
                  <a:moveTo>
                    <a:pt x="21" y="11"/>
                  </a:moveTo>
                  <a:cubicBezTo>
                    <a:pt x="21" y="7"/>
                    <a:pt x="18" y="4"/>
                    <a:pt x="14" y="4"/>
                  </a:cubicBezTo>
                  <a:cubicBezTo>
                    <a:pt x="10" y="4"/>
                    <a:pt x="7" y="7"/>
                    <a:pt x="7" y="11"/>
                  </a:cubicBezTo>
                  <a:lnTo>
                    <a:pt x="2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1" name="Freeform 48"/>
            <p:cNvSpPr>
              <a:spLocks noEditPoints="1"/>
            </p:cNvSpPr>
            <p:nvPr userDrawn="1"/>
          </p:nvSpPr>
          <p:spPr bwMode="auto">
            <a:xfrm>
              <a:off x="4268225" y="6326798"/>
              <a:ext cx="86298" cy="165855"/>
            </a:xfrm>
            <a:custGeom>
              <a:avLst/>
              <a:gdLst>
                <a:gd name="T0" fmla="*/ 22 w 27"/>
                <a:gd name="T1" fmla="*/ 29 h 52"/>
                <a:gd name="T2" fmla="*/ 22 w 27"/>
                <a:gd name="T3" fmla="*/ 29 h 52"/>
                <a:gd name="T4" fmla="*/ 12 w 27"/>
                <a:gd name="T5" fmla="*/ 36 h 52"/>
                <a:gd name="T6" fmla="*/ 0 w 27"/>
                <a:gd name="T7" fmla="*/ 19 h 52"/>
                <a:gd name="T8" fmla="*/ 12 w 27"/>
                <a:gd name="T9" fmla="*/ 0 h 52"/>
                <a:gd name="T10" fmla="*/ 22 w 27"/>
                <a:gd name="T11" fmla="*/ 7 h 52"/>
                <a:gd name="T12" fmla="*/ 22 w 27"/>
                <a:gd name="T13" fmla="*/ 7 h 52"/>
                <a:gd name="T14" fmla="*/ 22 w 27"/>
                <a:gd name="T15" fmla="*/ 1 h 52"/>
                <a:gd name="T16" fmla="*/ 27 w 27"/>
                <a:gd name="T17" fmla="*/ 1 h 52"/>
                <a:gd name="T18" fmla="*/ 27 w 27"/>
                <a:gd name="T19" fmla="*/ 36 h 52"/>
                <a:gd name="T20" fmla="*/ 12 w 27"/>
                <a:gd name="T21" fmla="*/ 52 h 52"/>
                <a:gd name="T22" fmla="*/ 2 w 27"/>
                <a:gd name="T23" fmla="*/ 50 h 52"/>
                <a:gd name="T24" fmla="*/ 2 w 27"/>
                <a:gd name="T25" fmla="*/ 45 h 52"/>
                <a:gd name="T26" fmla="*/ 11 w 27"/>
                <a:gd name="T27" fmla="*/ 47 h 52"/>
                <a:gd name="T28" fmla="*/ 22 w 27"/>
                <a:gd name="T29" fmla="*/ 36 h 52"/>
                <a:gd name="T30" fmla="*/ 22 w 27"/>
                <a:gd name="T31" fmla="*/ 29 h 52"/>
                <a:gd name="T32" fmla="*/ 22 w 27"/>
                <a:gd name="T33" fmla="*/ 18 h 52"/>
                <a:gd name="T34" fmla="*/ 13 w 27"/>
                <a:gd name="T35" fmla="*/ 4 h 52"/>
                <a:gd name="T36" fmla="*/ 6 w 27"/>
                <a:gd name="T37" fmla="*/ 19 h 52"/>
                <a:gd name="T38" fmla="*/ 13 w 27"/>
                <a:gd name="T39" fmla="*/ 32 h 52"/>
                <a:gd name="T40" fmla="*/ 22 w 27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52">
                  <a:moveTo>
                    <a:pt x="22" y="29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20" y="34"/>
                    <a:pt x="17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3" y="0"/>
                    <a:pt x="12" y="0"/>
                  </a:cubicBezTo>
                  <a:cubicBezTo>
                    <a:pt x="17" y="0"/>
                    <a:pt x="20" y="3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46"/>
                    <a:pt x="22" y="52"/>
                    <a:pt x="12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7"/>
                    <a:pt x="8" y="47"/>
                    <a:pt x="11" y="47"/>
                  </a:cubicBezTo>
                  <a:cubicBezTo>
                    <a:pt x="19" y="47"/>
                    <a:pt x="22" y="43"/>
                    <a:pt x="22" y="36"/>
                  </a:cubicBezTo>
                  <a:lnTo>
                    <a:pt x="22" y="29"/>
                  </a:lnTo>
                  <a:close/>
                  <a:moveTo>
                    <a:pt x="22" y="18"/>
                  </a:moveTo>
                  <a:cubicBezTo>
                    <a:pt x="22" y="13"/>
                    <a:pt x="20" y="4"/>
                    <a:pt x="13" y="4"/>
                  </a:cubicBezTo>
                  <a:cubicBezTo>
                    <a:pt x="7" y="4"/>
                    <a:pt x="6" y="14"/>
                    <a:pt x="6" y="19"/>
                  </a:cubicBezTo>
                  <a:cubicBezTo>
                    <a:pt x="6" y="23"/>
                    <a:pt x="7" y="32"/>
                    <a:pt x="13" y="32"/>
                  </a:cubicBezTo>
                  <a:cubicBezTo>
                    <a:pt x="20" y="32"/>
                    <a:pt x="22" y="23"/>
                    <a:pt x="22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Freeform 49"/>
            <p:cNvSpPr>
              <a:spLocks/>
            </p:cNvSpPr>
            <p:nvPr userDrawn="1"/>
          </p:nvSpPr>
          <p:spPr bwMode="auto">
            <a:xfrm>
              <a:off x="4370704" y="6329494"/>
              <a:ext cx="98434" cy="156416"/>
            </a:xfrm>
            <a:custGeom>
              <a:avLst/>
              <a:gdLst>
                <a:gd name="T0" fmla="*/ 21 w 73"/>
                <a:gd name="T1" fmla="*/ 116 h 116"/>
                <a:gd name="T2" fmla="*/ 33 w 73"/>
                <a:gd name="T3" fmla="*/ 83 h 116"/>
                <a:gd name="T4" fmla="*/ 0 w 73"/>
                <a:gd name="T5" fmla="*/ 0 h 116"/>
                <a:gd name="T6" fmla="*/ 14 w 73"/>
                <a:gd name="T7" fmla="*/ 0 h 116"/>
                <a:gd name="T8" fmla="*/ 38 w 73"/>
                <a:gd name="T9" fmla="*/ 66 h 116"/>
                <a:gd name="T10" fmla="*/ 38 w 73"/>
                <a:gd name="T11" fmla="*/ 66 h 116"/>
                <a:gd name="T12" fmla="*/ 61 w 73"/>
                <a:gd name="T13" fmla="*/ 0 h 116"/>
                <a:gd name="T14" fmla="*/ 73 w 73"/>
                <a:gd name="T15" fmla="*/ 0 h 116"/>
                <a:gd name="T16" fmla="*/ 33 w 73"/>
                <a:gd name="T17" fmla="*/ 116 h 116"/>
                <a:gd name="T18" fmla="*/ 21 w 73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16">
                  <a:moveTo>
                    <a:pt x="21" y="116"/>
                  </a:moveTo>
                  <a:lnTo>
                    <a:pt x="33" y="8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61" y="0"/>
                  </a:lnTo>
                  <a:lnTo>
                    <a:pt x="73" y="0"/>
                  </a:lnTo>
                  <a:lnTo>
                    <a:pt x="33" y="116"/>
                  </a:lnTo>
                  <a:lnTo>
                    <a:pt x="21" y="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4" name="Rectangle 50"/>
            <p:cNvSpPr>
              <a:spLocks noChangeArrowheads="1"/>
            </p:cNvSpPr>
            <p:nvPr userDrawn="1"/>
          </p:nvSpPr>
          <p:spPr bwMode="auto">
            <a:xfrm>
              <a:off x="4548694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" name="Freeform 51"/>
            <p:cNvSpPr>
              <a:spLocks/>
            </p:cNvSpPr>
            <p:nvPr userDrawn="1"/>
          </p:nvSpPr>
          <p:spPr bwMode="auto">
            <a:xfrm>
              <a:off x="4651173" y="6275558"/>
              <a:ext cx="110569" cy="168551"/>
            </a:xfrm>
            <a:custGeom>
              <a:avLst/>
              <a:gdLst>
                <a:gd name="T0" fmla="*/ 33 w 35"/>
                <a:gd name="T1" fmla="*/ 50 h 53"/>
                <a:gd name="T2" fmla="*/ 19 w 35"/>
                <a:gd name="T3" fmla="*/ 53 h 53"/>
                <a:gd name="T4" fmla="*/ 0 w 35"/>
                <a:gd name="T5" fmla="*/ 26 h 53"/>
                <a:gd name="T6" fmla="*/ 19 w 35"/>
                <a:gd name="T7" fmla="*/ 0 h 53"/>
                <a:gd name="T8" fmla="*/ 35 w 35"/>
                <a:gd name="T9" fmla="*/ 15 h 53"/>
                <a:gd name="T10" fmla="*/ 28 w 35"/>
                <a:gd name="T11" fmla="*/ 15 h 53"/>
                <a:gd name="T12" fmla="*/ 19 w 35"/>
                <a:gd name="T13" fmla="*/ 5 h 53"/>
                <a:gd name="T14" fmla="*/ 6 w 35"/>
                <a:gd name="T15" fmla="*/ 26 h 53"/>
                <a:gd name="T16" fmla="*/ 21 w 35"/>
                <a:gd name="T17" fmla="*/ 48 h 53"/>
                <a:gd name="T18" fmla="*/ 33 w 35"/>
                <a:gd name="T19" fmla="*/ 44 h 53"/>
                <a:gd name="T20" fmla="*/ 33 w 35"/>
                <a:gd name="T21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3">
                  <a:moveTo>
                    <a:pt x="33" y="50"/>
                  </a:moveTo>
                  <a:cubicBezTo>
                    <a:pt x="28" y="52"/>
                    <a:pt x="25" y="53"/>
                    <a:pt x="19" y="53"/>
                  </a:cubicBezTo>
                  <a:cubicBezTo>
                    <a:pt x="4" y="53"/>
                    <a:pt x="0" y="38"/>
                    <a:pt x="0" y="26"/>
                  </a:cubicBezTo>
                  <a:cubicBezTo>
                    <a:pt x="0" y="13"/>
                    <a:pt x="4" y="0"/>
                    <a:pt x="19" y="0"/>
                  </a:cubicBezTo>
                  <a:cubicBezTo>
                    <a:pt x="28" y="0"/>
                    <a:pt x="35" y="6"/>
                    <a:pt x="35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9"/>
                    <a:pt x="25" y="5"/>
                    <a:pt x="19" y="5"/>
                  </a:cubicBezTo>
                  <a:cubicBezTo>
                    <a:pt x="8" y="5"/>
                    <a:pt x="6" y="17"/>
                    <a:pt x="6" y="26"/>
                  </a:cubicBezTo>
                  <a:cubicBezTo>
                    <a:pt x="6" y="36"/>
                    <a:pt x="9" y="48"/>
                    <a:pt x="21" y="48"/>
                  </a:cubicBezTo>
                  <a:cubicBezTo>
                    <a:pt x="25" y="48"/>
                    <a:pt x="29" y="47"/>
                    <a:pt x="33" y="44"/>
                  </a:cubicBezTo>
                  <a:lnTo>
                    <a:pt x="33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4772529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5 w 29"/>
                <a:gd name="T3" fmla="*/ 0 h 37"/>
                <a:gd name="T4" fmla="*/ 29 w 29"/>
                <a:gd name="T5" fmla="*/ 19 h 37"/>
                <a:gd name="T6" fmla="*/ 15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5 w 29"/>
                <a:gd name="T13" fmla="*/ 4 h 37"/>
                <a:gd name="T14" fmla="*/ 6 w 29"/>
                <a:gd name="T15" fmla="*/ 19 h 37"/>
                <a:gd name="T16" fmla="*/ 15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4" y="0"/>
                    <a:pt x="15" y="0"/>
                  </a:cubicBezTo>
                  <a:cubicBezTo>
                    <a:pt x="26" y="0"/>
                    <a:pt x="29" y="9"/>
                    <a:pt x="29" y="19"/>
                  </a:cubicBezTo>
                  <a:cubicBezTo>
                    <a:pt x="29" y="28"/>
                    <a:pt x="26" y="37"/>
                    <a:pt x="15" y="37"/>
                  </a:cubicBezTo>
                  <a:cubicBezTo>
                    <a:pt x="4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5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5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Freeform 53"/>
            <p:cNvSpPr>
              <a:spLocks/>
            </p:cNvSpPr>
            <p:nvPr userDrawn="1"/>
          </p:nvSpPr>
          <p:spPr bwMode="auto">
            <a:xfrm>
              <a:off x="4892537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Freeform 54"/>
            <p:cNvSpPr>
              <a:spLocks/>
            </p:cNvSpPr>
            <p:nvPr userDrawn="1"/>
          </p:nvSpPr>
          <p:spPr bwMode="auto">
            <a:xfrm>
              <a:off x="4997713" y="6326798"/>
              <a:ext cx="70117" cy="117312"/>
            </a:xfrm>
            <a:custGeom>
              <a:avLst/>
              <a:gdLst>
                <a:gd name="T0" fmla="*/ 0 w 22"/>
                <a:gd name="T1" fmla="*/ 31 h 37"/>
                <a:gd name="T2" fmla="*/ 9 w 22"/>
                <a:gd name="T3" fmla="*/ 33 h 37"/>
                <a:gd name="T4" fmla="*/ 17 w 22"/>
                <a:gd name="T5" fmla="*/ 27 h 37"/>
                <a:gd name="T6" fmla="*/ 11 w 22"/>
                <a:gd name="T7" fmla="*/ 21 h 37"/>
                <a:gd name="T8" fmla="*/ 8 w 22"/>
                <a:gd name="T9" fmla="*/ 19 h 37"/>
                <a:gd name="T10" fmla="*/ 0 w 22"/>
                <a:gd name="T11" fmla="*/ 10 h 37"/>
                <a:gd name="T12" fmla="*/ 12 w 22"/>
                <a:gd name="T13" fmla="*/ 0 h 37"/>
                <a:gd name="T14" fmla="*/ 20 w 22"/>
                <a:gd name="T15" fmla="*/ 1 h 37"/>
                <a:gd name="T16" fmla="*/ 20 w 22"/>
                <a:gd name="T17" fmla="*/ 6 h 37"/>
                <a:gd name="T18" fmla="*/ 12 w 22"/>
                <a:gd name="T19" fmla="*/ 4 h 37"/>
                <a:gd name="T20" fmla="*/ 5 w 22"/>
                <a:gd name="T21" fmla="*/ 9 h 37"/>
                <a:gd name="T22" fmla="*/ 11 w 22"/>
                <a:gd name="T23" fmla="*/ 15 h 37"/>
                <a:gd name="T24" fmla="*/ 14 w 22"/>
                <a:gd name="T25" fmla="*/ 16 h 37"/>
                <a:gd name="T26" fmla="*/ 22 w 22"/>
                <a:gd name="T27" fmla="*/ 26 h 37"/>
                <a:gd name="T28" fmla="*/ 9 w 22"/>
                <a:gd name="T29" fmla="*/ 37 h 37"/>
                <a:gd name="T30" fmla="*/ 0 w 22"/>
                <a:gd name="T31" fmla="*/ 36 h 37"/>
                <a:gd name="T32" fmla="*/ 0 w 22"/>
                <a:gd name="T33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7">
                  <a:moveTo>
                    <a:pt x="0" y="31"/>
                  </a:moveTo>
                  <a:cubicBezTo>
                    <a:pt x="3" y="32"/>
                    <a:pt x="6" y="33"/>
                    <a:pt x="9" y="33"/>
                  </a:cubicBezTo>
                  <a:cubicBezTo>
                    <a:pt x="13" y="33"/>
                    <a:pt x="17" y="32"/>
                    <a:pt x="17" y="27"/>
                  </a:cubicBezTo>
                  <a:cubicBezTo>
                    <a:pt x="17" y="24"/>
                    <a:pt x="14" y="22"/>
                    <a:pt x="11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4" y="17"/>
                    <a:pt x="0" y="15"/>
                    <a:pt x="0" y="10"/>
                  </a:cubicBezTo>
                  <a:cubicBezTo>
                    <a:pt x="0" y="3"/>
                    <a:pt x="6" y="0"/>
                    <a:pt x="12" y="0"/>
                  </a:cubicBezTo>
                  <a:cubicBezTo>
                    <a:pt x="15" y="0"/>
                    <a:pt x="18" y="1"/>
                    <a:pt x="20" y="1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5"/>
                    <a:pt x="15" y="4"/>
                    <a:pt x="12" y="4"/>
                  </a:cubicBezTo>
                  <a:cubicBezTo>
                    <a:pt x="9" y="4"/>
                    <a:pt x="5" y="6"/>
                    <a:pt x="5" y="9"/>
                  </a:cubicBezTo>
                  <a:cubicBezTo>
                    <a:pt x="5" y="12"/>
                    <a:pt x="9" y="13"/>
                    <a:pt x="11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9" y="19"/>
                    <a:pt x="22" y="21"/>
                    <a:pt x="22" y="26"/>
                  </a:cubicBezTo>
                  <a:cubicBezTo>
                    <a:pt x="22" y="34"/>
                    <a:pt x="16" y="37"/>
                    <a:pt x="9" y="37"/>
                  </a:cubicBezTo>
                  <a:cubicBezTo>
                    <a:pt x="6" y="37"/>
                    <a:pt x="3" y="37"/>
                    <a:pt x="0" y="36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9" name="Freeform 55"/>
            <p:cNvSpPr>
              <a:spLocks/>
            </p:cNvSpPr>
            <p:nvPr userDrawn="1"/>
          </p:nvSpPr>
          <p:spPr bwMode="auto">
            <a:xfrm>
              <a:off x="5090753" y="6329494"/>
              <a:ext cx="79556" cy="114615"/>
            </a:xfrm>
            <a:custGeom>
              <a:avLst/>
              <a:gdLst>
                <a:gd name="T0" fmla="*/ 20 w 25"/>
                <a:gd name="T1" fmla="*/ 35 h 36"/>
                <a:gd name="T2" fmla="*/ 20 w 25"/>
                <a:gd name="T3" fmla="*/ 27 h 36"/>
                <a:gd name="T4" fmla="*/ 20 w 25"/>
                <a:gd name="T5" fmla="*/ 27 h 36"/>
                <a:gd name="T6" fmla="*/ 9 w 25"/>
                <a:gd name="T7" fmla="*/ 36 h 36"/>
                <a:gd name="T8" fmla="*/ 0 w 25"/>
                <a:gd name="T9" fmla="*/ 25 h 36"/>
                <a:gd name="T10" fmla="*/ 0 w 25"/>
                <a:gd name="T11" fmla="*/ 0 h 36"/>
                <a:gd name="T12" fmla="*/ 5 w 25"/>
                <a:gd name="T13" fmla="*/ 0 h 36"/>
                <a:gd name="T14" fmla="*/ 5 w 25"/>
                <a:gd name="T15" fmla="*/ 20 h 36"/>
                <a:gd name="T16" fmla="*/ 11 w 25"/>
                <a:gd name="T17" fmla="*/ 31 h 36"/>
                <a:gd name="T18" fmla="*/ 20 w 25"/>
                <a:gd name="T19" fmla="*/ 14 h 36"/>
                <a:gd name="T20" fmla="*/ 20 w 25"/>
                <a:gd name="T21" fmla="*/ 0 h 36"/>
                <a:gd name="T22" fmla="*/ 25 w 25"/>
                <a:gd name="T23" fmla="*/ 0 h 36"/>
                <a:gd name="T24" fmla="*/ 25 w 25"/>
                <a:gd name="T25" fmla="*/ 35 h 36"/>
                <a:gd name="T26" fmla="*/ 20 w 25"/>
                <a:gd name="T2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5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32"/>
                    <a:pt x="15" y="36"/>
                    <a:pt x="9" y="36"/>
                  </a:cubicBezTo>
                  <a:cubicBezTo>
                    <a:pt x="3" y="36"/>
                    <a:pt x="0" y="31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3"/>
                    <a:pt x="5" y="31"/>
                    <a:pt x="11" y="31"/>
                  </a:cubicBezTo>
                  <a:cubicBezTo>
                    <a:pt x="18" y="31"/>
                    <a:pt x="20" y="20"/>
                    <a:pt x="20" y="1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5"/>
                    <a:pt x="25" y="35"/>
                    <a:pt x="25" y="35"/>
                  </a:cubicBezTo>
                  <a:lnTo>
                    <a:pt x="20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8" name="Rectangle 56"/>
            <p:cNvSpPr>
              <a:spLocks noChangeArrowheads="1"/>
            </p:cNvSpPr>
            <p:nvPr userDrawn="1"/>
          </p:nvSpPr>
          <p:spPr bwMode="auto">
            <a:xfrm>
              <a:off x="5208064" y="6278255"/>
              <a:ext cx="16181" cy="163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Freeform 57"/>
            <p:cNvSpPr>
              <a:spLocks/>
            </p:cNvSpPr>
            <p:nvPr userDrawn="1"/>
          </p:nvSpPr>
          <p:spPr bwMode="auto">
            <a:xfrm>
              <a:off x="5252562" y="6294436"/>
              <a:ext cx="64724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5 w 20"/>
                <a:gd name="T5" fmla="*/ 38 h 47"/>
                <a:gd name="T6" fmla="*/ 5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5 w 20"/>
                <a:gd name="T13" fmla="*/ 11 h 47"/>
                <a:gd name="T14" fmla="*/ 5 w 20"/>
                <a:gd name="T15" fmla="*/ 3 h 47"/>
                <a:gd name="T16" fmla="*/ 10 w 20"/>
                <a:gd name="T17" fmla="*/ 0 h 47"/>
                <a:gd name="T18" fmla="*/ 10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0 w 20"/>
                <a:gd name="T25" fmla="*/ 15 h 47"/>
                <a:gd name="T26" fmla="*/ 10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8" y="47"/>
                    <a:pt x="5" y="45"/>
                    <a:pt x="5" y="3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1"/>
                    <a:pt x="12" y="43"/>
                    <a:pt x="16" y="43"/>
                  </a:cubicBezTo>
                  <a:cubicBezTo>
                    <a:pt x="18" y="43"/>
                    <a:pt x="18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0" name="Freeform 58"/>
            <p:cNvSpPr>
              <a:spLocks noEditPoints="1"/>
            </p:cNvSpPr>
            <p:nvPr userDrawn="1"/>
          </p:nvSpPr>
          <p:spPr bwMode="auto">
            <a:xfrm>
              <a:off x="5336163" y="6278255"/>
              <a:ext cx="21575" cy="163158"/>
            </a:xfrm>
            <a:custGeom>
              <a:avLst/>
              <a:gdLst>
                <a:gd name="T0" fmla="*/ 0 w 16"/>
                <a:gd name="T1" fmla="*/ 17 h 121"/>
                <a:gd name="T2" fmla="*/ 0 w 16"/>
                <a:gd name="T3" fmla="*/ 0 h 121"/>
                <a:gd name="T4" fmla="*/ 16 w 16"/>
                <a:gd name="T5" fmla="*/ 0 h 121"/>
                <a:gd name="T6" fmla="*/ 16 w 16"/>
                <a:gd name="T7" fmla="*/ 17 h 121"/>
                <a:gd name="T8" fmla="*/ 0 w 16"/>
                <a:gd name="T9" fmla="*/ 17 h 121"/>
                <a:gd name="T10" fmla="*/ 2 w 16"/>
                <a:gd name="T11" fmla="*/ 121 h 121"/>
                <a:gd name="T12" fmla="*/ 2 w 16"/>
                <a:gd name="T13" fmla="*/ 38 h 121"/>
                <a:gd name="T14" fmla="*/ 14 w 16"/>
                <a:gd name="T15" fmla="*/ 38 h 121"/>
                <a:gd name="T16" fmla="*/ 14 w 16"/>
                <a:gd name="T17" fmla="*/ 121 h 121"/>
                <a:gd name="T18" fmla="*/ 2 w 16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21">
                  <a:moveTo>
                    <a:pt x="0" y="17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7"/>
                  </a:lnTo>
                  <a:lnTo>
                    <a:pt x="0" y="17"/>
                  </a:lnTo>
                  <a:close/>
                  <a:moveTo>
                    <a:pt x="2" y="121"/>
                  </a:moveTo>
                  <a:lnTo>
                    <a:pt x="2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2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1" name="Freeform 59"/>
            <p:cNvSpPr>
              <a:spLocks/>
            </p:cNvSpPr>
            <p:nvPr userDrawn="1"/>
          </p:nvSpPr>
          <p:spPr bwMode="auto">
            <a:xfrm>
              <a:off x="5392796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2" name="Freeform 60"/>
            <p:cNvSpPr>
              <a:spLocks noEditPoints="1"/>
            </p:cNvSpPr>
            <p:nvPr userDrawn="1"/>
          </p:nvSpPr>
          <p:spPr bwMode="auto">
            <a:xfrm>
              <a:off x="5502017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3" name="Rectangle 61"/>
            <p:cNvSpPr>
              <a:spLocks noChangeArrowheads="1"/>
            </p:cNvSpPr>
            <p:nvPr userDrawn="1"/>
          </p:nvSpPr>
          <p:spPr bwMode="auto">
            <a:xfrm>
              <a:off x="5680007" y="6268816"/>
              <a:ext cx="12136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4" name="Freeform 62"/>
            <p:cNvSpPr>
              <a:spLocks noEditPoints="1"/>
            </p:cNvSpPr>
            <p:nvPr userDrawn="1"/>
          </p:nvSpPr>
          <p:spPr bwMode="auto">
            <a:xfrm>
              <a:off x="5791924" y="6278255"/>
              <a:ext cx="101130" cy="163158"/>
            </a:xfrm>
            <a:custGeom>
              <a:avLst/>
              <a:gdLst>
                <a:gd name="T0" fmla="*/ 0 w 32"/>
                <a:gd name="T1" fmla="*/ 51 h 51"/>
                <a:gd name="T2" fmla="*/ 0 w 32"/>
                <a:gd name="T3" fmla="*/ 0 h 51"/>
                <a:gd name="T4" fmla="*/ 11 w 32"/>
                <a:gd name="T5" fmla="*/ 0 h 51"/>
                <a:gd name="T6" fmla="*/ 32 w 32"/>
                <a:gd name="T7" fmla="*/ 26 h 51"/>
                <a:gd name="T8" fmla="*/ 20 w 32"/>
                <a:gd name="T9" fmla="*/ 50 h 51"/>
                <a:gd name="T10" fmla="*/ 9 w 32"/>
                <a:gd name="T11" fmla="*/ 51 h 51"/>
                <a:gd name="T12" fmla="*/ 0 w 32"/>
                <a:gd name="T13" fmla="*/ 51 h 51"/>
                <a:gd name="T14" fmla="*/ 9 w 32"/>
                <a:gd name="T15" fmla="*/ 46 h 51"/>
                <a:gd name="T16" fmla="*/ 18 w 32"/>
                <a:gd name="T17" fmla="*/ 45 h 51"/>
                <a:gd name="T18" fmla="*/ 26 w 32"/>
                <a:gd name="T19" fmla="*/ 26 h 51"/>
                <a:gd name="T20" fmla="*/ 17 w 32"/>
                <a:gd name="T21" fmla="*/ 6 h 51"/>
                <a:gd name="T22" fmla="*/ 9 w 32"/>
                <a:gd name="T23" fmla="*/ 5 h 51"/>
                <a:gd name="T24" fmla="*/ 6 w 32"/>
                <a:gd name="T25" fmla="*/ 5 h 51"/>
                <a:gd name="T26" fmla="*/ 6 w 32"/>
                <a:gd name="T27" fmla="*/ 46 h 51"/>
                <a:gd name="T28" fmla="*/ 9 w 32"/>
                <a:gd name="T29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51">
                  <a:moveTo>
                    <a:pt x="0" y="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8" y="0"/>
                    <a:pt x="32" y="11"/>
                    <a:pt x="32" y="26"/>
                  </a:cubicBezTo>
                  <a:cubicBezTo>
                    <a:pt x="32" y="35"/>
                    <a:pt x="30" y="46"/>
                    <a:pt x="20" y="50"/>
                  </a:cubicBezTo>
                  <a:cubicBezTo>
                    <a:pt x="17" y="51"/>
                    <a:pt x="13" y="51"/>
                    <a:pt x="9" y="51"/>
                  </a:cubicBezTo>
                  <a:lnTo>
                    <a:pt x="0" y="51"/>
                  </a:lnTo>
                  <a:close/>
                  <a:moveTo>
                    <a:pt x="9" y="46"/>
                  </a:moveTo>
                  <a:cubicBezTo>
                    <a:pt x="12" y="46"/>
                    <a:pt x="15" y="46"/>
                    <a:pt x="18" y="45"/>
                  </a:cubicBezTo>
                  <a:cubicBezTo>
                    <a:pt x="25" y="42"/>
                    <a:pt x="26" y="32"/>
                    <a:pt x="26" y="26"/>
                  </a:cubicBezTo>
                  <a:cubicBezTo>
                    <a:pt x="26" y="18"/>
                    <a:pt x="25" y="9"/>
                    <a:pt x="17" y="6"/>
                  </a:cubicBezTo>
                  <a:cubicBezTo>
                    <a:pt x="14" y="5"/>
                    <a:pt x="12" y="5"/>
                    <a:pt x="9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6"/>
                    <a:pt x="6" y="46"/>
                    <a:pt x="6" y="46"/>
                  </a:cubicBezTo>
                  <a:lnTo>
                    <a:pt x="9" y="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5" name="Freeform 63"/>
            <p:cNvSpPr>
              <a:spLocks noEditPoints="1"/>
            </p:cNvSpPr>
            <p:nvPr userDrawn="1"/>
          </p:nvSpPr>
          <p:spPr bwMode="auto">
            <a:xfrm>
              <a:off x="5921371" y="6278255"/>
              <a:ext cx="20226" cy="163158"/>
            </a:xfrm>
            <a:custGeom>
              <a:avLst/>
              <a:gdLst>
                <a:gd name="T0" fmla="*/ 0 w 15"/>
                <a:gd name="T1" fmla="*/ 17 h 121"/>
                <a:gd name="T2" fmla="*/ 0 w 15"/>
                <a:gd name="T3" fmla="*/ 0 h 121"/>
                <a:gd name="T4" fmla="*/ 15 w 15"/>
                <a:gd name="T5" fmla="*/ 0 h 121"/>
                <a:gd name="T6" fmla="*/ 15 w 15"/>
                <a:gd name="T7" fmla="*/ 17 h 121"/>
                <a:gd name="T8" fmla="*/ 0 w 15"/>
                <a:gd name="T9" fmla="*/ 17 h 121"/>
                <a:gd name="T10" fmla="*/ 3 w 15"/>
                <a:gd name="T11" fmla="*/ 121 h 121"/>
                <a:gd name="T12" fmla="*/ 3 w 15"/>
                <a:gd name="T13" fmla="*/ 38 h 121"/>
                <a:gd name="T14" fmla="*/ 15 w 15"/>
                <a:gd name="T15" fmla="*/ 38 h 121"/>
                <a:gd name="T16" fmla="*/ 15 w 15"/>
                <a:gd name="T17" fmla="*/ 121 h 121"/>
                <a:gd name="T18" fmla="*/ 3 w 15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21">
                  <a:moveTo>
                    <a:pt x="0" y="17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5" y="38"/>
                  </a:lnTo>
                  <a:lnTo>
                    <a:pt x="15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6" name="Freeform 64"/>
            <p:cNvSpPr>
              <a:spLocks noEditPoints="1"/>
            </p:cNvSpPr>
            <p:nvPr userDrawn="1"/>
          </p:nvSpPr>
          <p:spPr bwMode="auto">
            <a:xfrm>
              <a:off x="5969914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7" name="Freeform 65"/>
            <p:cNvSpPr>
              <a:spLocks noEditPoints="1"/>
            </p:cNvSpPr>
            <p:nvPr userDrawn="1"/>
          </p:nvSpPr>
          <p:spPr bwMode="auto">
            <a:xfrm>
              <a:off x="6087225" y="6278255"/>
              <a:ext cx="18878" cy="163158"/>
            </a:xfrm>
            <a:custGeom>
              <a:avLst/>
              <a:gdLst>
                <a:gd name="T0" fmla="*/ 0 w 14"/>
                <a:gd name="T1" fmla="*/ 17 h 121"/>
                <a:gd name="T2" fmla="*/ 0 w 14"/>
                <a:gd name="T3" fmla="*/ 0 h 121"/>
                <a:gd name="T4" fmla="*/ 14 w 14"/>
                <a:gd name="T5" fmla="*/ 0 h 121"/>
                <a:gd name="T6" fmla="*/ 14 w 14"/>
                <a:gd name="T7" fmla="*/ 17 h 121"/>
                <a:gd name="T8" fmla="*/ 0 w 14"/>
                <a:gd name="T9" fmla="*/ 17 h 121"/>
                <a:gd name="T10" fmla="*/ 3 w 14"/>
                <a:gd name="T11" fmla="*/ 121 h 121"/>
                <a:gd name="T12" fmla="*/ 3 w 14"/>
                <a:gd name="T13" fmla="*/ 38 h 121"/>
                <a:gd name="T14" fmla="*/ 14 w 14"/>
                <a:gd name="T15" fmla="*/ 38 h 121"/>
                <a:gd name="T16" fmla="*/ 14 w 14"/>
                <a:gd name="T17" fmla="*/ 121 h 121"/>
                <a:gd name="T18" fmla="*/ 3 w 14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1">
                  <a:moveTo>
                    <a:pt x="0" y="17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8" name="Freeform 66"/>
            <p:cNvSpPr>
              <a:spLocks/>
            </p:cNvSpPr>
            <p:nvPr userDrawn="1"/>
          </p:nvSpPr>
          <p:spPr bwMode="auto">
            <a:xfrm>
              <a:off x="6131723" y="6294436"/>
              <a:ext cx="64724" cy="149674"/>
            </a:xfrm>
            <a:custGeom>
              <a:avLst/>
              <a:gdLst>
                <a:gd name="T0" fmla="*/ 20 w 20"/>
                <a:gd name="T1" fmla="*/ 47 h 47"/>
                <a:gd name="T2" fmla="*/ 15 w 20"/>
                <a:gd name="T3" fmla="*/ 47 h 47"/>
                <a:gd name="T4" fmla="*/ 6 w 20"/>
                <a:gd name="T5" fmla="*/ 38 h 47"/>
                <a:gd name="T6" fmla="*/ 6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6 w 20"/>
                <a:gd name="T13" fmla="*/ 11 h 47"/>
                <a:gd name="T14" fmla="*/ 6 w 20"/>
                <a:gd name="T15" fmla="*/ 3 h 47"/>
                <a:gd name="T16" fmla="*/ 11 w 20"/>
                <a:gd name="T17" fmla="*/ 0 h 47"/>
                <a:gd name="T18" fmla="*/ 11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1 w 20"/>
                <a:gd name="T25" fmla="*/ 15 h 47"/>
                <a:gd name="T26" fmla="*/ 11 w 20"/>
                <a:gd name="T27" fmla="*/ 37 h 47"/>
                <a:gd name="T28" fmla="*/ 16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8" y="47"/>
                    <a:pt x="17" y="47"/>
                    <a:pt x="15" y="47"/>
                  </a:cubicBezTo>
                  <a:cubicBezTo>
                    <a:pt x="9" y="47"/>
                    <a:pt x="6" y="45"/>
                    <a:pt x="6" y="3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41"/>
                    <a:pt x="12" y="43"/>
                    <a:pt x="16" y="43"/>
                  </a:cubicBezTo>
                  <a:cubicBezTo>
                    <a:pt x="18" y="43"/>
                    <a:pt x="19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9" name="Freeform 67"/>
            <p:cNvSpPr>
              <a:spLocks noEditPoints="1"/>
            </p:cNvSpPr>
            <p:nvPr userDrawn="1"/>
          </p:nvSpPr>
          <p:spPr bwMode="auto">
            <a:xfrm>
              <a:off x="6208582" y="6326798"/>
              <a:ext cx="82253" cy="117312"/>
            </a:xfrm>
            <a:custGeom>
              <a:avLst/>
              <a:gdLst>
                <a:gd name="T0" fmla="*/ 21 w 26"/>
                <a:gd name="T1" fmla="*/ 36 h 37"/>
                <a:gd name="T2" fmla="*/ 21 w 26"/>
                <a:gd name="T3" fmla="*/ 32 h 37"/>
                <a:gd name="T4" fmla="*/ 21 w 26"/>
                <a:gd name="T5" fmla="*/ 32 h 37"/>
                <a:gd name="T6" fmla="*/ 10 w 26"/>
                <a:gd name="T7" fmla="*/ 37 h 37"/>
                <a:gd name="T8" fmla="*/ 0 w 26"/>
                <a:gd name="T9" fmla="*/ 27 h 37"/>
                <a:gd name="T10" fmla="*/ 21 w 26"/>
                <a:gd name="T11" fmla="*/ 16 h 37"/>
                <a:gd name="T12" fmla="*/ 21 w 26"/>
                <a:gd name="T13" fmla="*/ 15 h 37"/>
                <a:gd name="T14" fmla="*/ 14 w 26"/>
                <a:gd name="T15" fmla="*/ 4 h 37"/>
                <a:gd name="T16" fmla="*/ 7 w 26"/>
                <a:gd name="T17" fmla="*/ 10 h 37"/>
                <a:gd name="T18" fmla="*/ 1 w 26"/>
                <a:gd name="T19" fmla="*/ 10 h 37"/>
                <a:gd name="T20" fmla="*/ 14 w 26"/>
                <a:gd name="T21" fmla="*/ 0 h 37"/>
                <a:gd name="T22" fmla="*/ 26 w 26"/>
                <a:gd name="T23" fmla="*/ 12 h 37"/>
                <a:gd name="T24" fmla="*/ 26 w 26"/>
                <a:gd name="T25" fmla="*/ 36 h 37"/>
                <a:gd name="T26" fmla="*/ 21 w 26"/>
                <a:gd name="T27" fmla="*/ 36 h 37"/>
                <a:gd name="T28" fmla="*/ 18 w 26"/>
                <a:gd name="T29" fmla="*/ 20 h 37"/>
                <a:gd name="T30" fmla="*/ 6 w 26"/>
                <a:gd name="T31" fmla="*/ 28 h 37"/>
                <a:gd name="T32" fmla="*/ 11 w 26"/>
                <a:gd name="T33" fmla="*/ 33 h 37"/>
                <a:gd name="T34" fmla="*/ 19 w 26"/>
                <a:gd name="T35" fmla="*/ 27 h 37"/>
                <a:gd name="T36" fmla="*/ 21 w 26"/>
                <a:gd name="T37" fmla="*/ 20 h 37"/>
                <a:gd name="T38" fmla="*/ 18 w 26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37">
                  <a:moveTo>
                    <a:pt x="21" y="36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19" y="35"/>
                    <a:pt x="14" y="37"/>
                    <a:pt x="10" y="37"/>
                  </a:cubicBezTo>
                  <a:cubicBezTo>
                    <a:pt x="4" y="37"/>
                    <a:pt x="0" y="33"/>
                    <a:pt x="0" y="27"/>
                  </a:cubicBezTo>
                  <a:cubicBezTo>
                    <a:pt x="0" y="19"/>
                    <a:pt x="9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0"/>
                    <a:pt x="21" y="4"/>
                    <a:pt x="14" y="4"/>
                  </a:cubicBezTo>
                  <a:cubicBezTo>
                    <a:pt x="10" y="4"/>
                    <a:pt x="7" y="6"/>
                    <a:pt x="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3"/>
                    <a:pt x="7" y="0"/>
                    <a:pt x="14" y="0"/>
                  </a:cubicBezTo>
                  <a:cubicBezTo>
                    <a:pt x="22" y="0"/>
                    <a:pt x="26" y="4"/>
                    <a:pt x="26" y="12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1" y="36"/>
                  </a:lnTo>
                  <a:close/>
                  <a:moveTo>
                    <a:pt x="18" y="20"/>
                  </a:moveTo>
                  <a:cubicBezTo>
                    <a:pt x="13" y="20"/>
                    <a:pt x="6" y="22"/>
                    <a:pt x="6" y="28"/>
                  </a:cubicBezTo>
                  <a:cubicBezTo>
                    <a:pt x="6" y="31"/>
                    <a:pt x="8" y="33"/>
                    <a:pt x="11" y="33"/>
                  </a:cubicBezTo>
                  <a:cubicBezTo>
                    <a:pt x="14" y="33"/>
                    <a:pt x="18" y="31"/>
                    <a:pt x="19" y="27"/>
                  </a:cubicBezTo>
                  <a:cubicBezTo>
                    <a:pt x="20" y="25"/>
                    <a:pt x="21" y="23"/>
                    <a:pt x="21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0" name="Rectangle 68"/>
            <p:cNvSpPr>
              <a:spLocks noChangeArrowheads="1"/>
            </p:cNvSpPr>
            <p:nvPr userDrawn="1"/>
          </p:nvSpPr>
          <p:spPr bwMode="auto">
            <a:xfrm>
              <a:off x="6325893" y="6278255"/>
              <a:ext cx="16181" cy="163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1" name="Rectangle 69"/>
            <p:cNvSpPr>
              <a:spLocks noChangeArrowheads="1"/>
            </p:cNvSpPr>
            <p:nvPr userDrawn="1"/>
          </p:nvSpPr>
          <p:spPr bwMode="auto">
            <a:xfrm>
              <a:off x="6440508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2" name="Freeform 70"/>
            <p:cNvSpPr>
              <a:spLocks/>
            </p:cNvSpPr>
            <p:nvPr userDrawn="1"/>
          </p:nvSpPr>
          <p:spPr bwMode="auto">
            <a:xfrm>
              <a:off x="6530851" y="6278255"/>
              <a:ext cx="94388" cy="163158"/>
            </a:xfrm>
            <a:custGeom>
              <a:avLst/>
              <a:gdLst>
                <a:gd name="T0" fmla="*/ 28 w 70"/>
                <a:gd name="T1" fmla="*/ 121 h 121"/>
                <a:gd name="T2" fmla="*/ 28 w 70"/>
                <a:gd name="T3" fmla="*/ 12 h 121"/>
                <a:gd name="T4" fmla="*/ 0 w 70"/>
                <a:gd name="T5" fmla="*/ 12 h 121"/>
                <a:gd name="T6" fmla="*/ 0 w 70"/>
                <a:gd name="T7" fmla="*/ 0 h 121"/>
                <a:gd name="T8" fmla="*/ 70 w 70"/>
                <a:gd name="T9" fmla="*/ 0 h 121"/>
                <a:gd name="T10" fmla="*/ 70 w 70"/>
                <a:gd name="T11" fmla="*/ 12 h 121"/>
                <a:gd name="T12" fmla="*/ 42 w 70"/>
                <a:gd name="T13" fmla="*/ 12 h 121"/>
                <a:gd name="T14" fmla="*/ 42 w 70"/>
                <a:gd name="T15" fmla="*/ 121 h 121"/>
                <a:gd name="T16" fmla="*/ 28 w 70"/>
                <a:gd name="T1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21">
                  <a:moveTo>
                    <a:pt x="28" y="121"/>
                  </a:moveTo>
                  <a:lnTo>
                    <a:pt x="28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2"/>
                  </a:lnTo>
                  <a:lnTo>
                    <a:pt x="42" y="12"/>
                  </a:lnTo>
                  <a:lnTo>
                    <a:pt x="42" y="121"/>
                  </a:lnTo>
                  <a:lnTo>
                    <a:pt x="28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" name="Freeform 71"/>
            <p:cNvSpPr>
              <a:spLocks noEditPoints="1"/>
            </p:cNvSpPr>
            <p:nvPr userDrawn="1"/>
          </p:nvSpPr>
          <p:spPr bwMode="auto">
            <a:xfrm>
              <a:off x="6631982" y="6326798"/>
              <a:ext cx="83601" cy="117312"/>
            </a:xfrm>
            <a:custGeom>
              <a:avLst/>
              <a:gdLst>
                <a:gd name="T0" fmla="*/ 25 w 26"/>
                <a:gd name="T1" fmla="*/ 36 h 37"/>
                <a:gd name="T2" fmla="*/ 17 w 26"/>
                <a:gd name="T3" fmla="*/ 37 h 37"/>
                <a:gd name="T4" fmla="*/ 0 w 26"/>
                <a:gd name="T5" fmla="*/ 17 h 37"/>
                <a:gd name="T6" fmla="*/ 13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5 w 26"/>
                <a:gd name="T13" fmla="*/ 15 h 37"/>
                <a:gd name="T14" fmla="*/ 5 w 26"/>
                <a:gd name="T15" fmla="*/ 17 h 37"/>
                <a:gd name="T16" fmla="*/ 18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  <a:gd name="T22" fmla="*/ 20 w 26"/>
                <a:gd name="T23" fmla="*/ 11 h 37"/>
                <a:gd name="T24" fmla="*/ 13 w 26"/>
                <a:gd name="T25" fmla="*/ 4 h 37"/>
                <a:gd name="T26" fmla="*/ 6 w 26"/>
                <a:gd name="T27" fmla="*/ 11 h 37"/>
                <a:gd name="T28" fmla="*/ 20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2" y="37"/>
                    <a:pt x="20" y="37"/>
                    <a:pt x="17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3" y="0"/>
                    <a:pt x="13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25"/>
                    <a:pt x="9" y="33"/>
                    <a:pt x="18" y="33"/>
                  </a:cubicBezTo>
                  <a:cubicBezTo>
                    <a:pt x="20" y="33"/>
                    <a:pt x="22" y="32"/>
                    <a:pt x="25" y="32"/>
                  </a:cubicBezTo>
                  <a:lnTo>
                    <a:pt x="25" y="36"/>
                  </a:lnTo>
                  <a:close/>
                  <a:moveTo>
                    <a:pt x="20" y="11"/>
                  </a:moveTo>
                  <a:cubicBezTo>
                    <a:pt x="20" y="7"/>
                    <a:pt x="17" y="4"/>
                    <a:pt x="13" y="4"/>
                  </a:cubicBezTo>
                  <a:cubicBezTo>
                    <a:pt x="9" y="4"/>
                    <a:pt x="7" y="7"/>
                    <a:pt x="6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4" name="Freeform 72"/>
            <p:cNvSpPr>
              <a:spLocks/>
            </p:cNvSpPr>
            <p:nvPr userDrawn="1"/>
          </p:nvSpPr>
          <p:spPr bwMode="auto">
            <a:xfrm>
              <a:off x="6734461" y="6326798"/>
              <a:ext cx="82253" cy="117312"/>
            </a:xfrm>
            <a:custGeom>
              <a:avLst/>
              <a:gdLst>
                <a:gd name="T0" fmla="*/ 25 w 26"/>
                <a:gd name="T1" fmla="*/ 36 h 37"/>
                <a:gd name="T2" fmla="*/ 18 w 26"/>
                <a:gd name="T3" fmla="*/ 37 h 37"/>
                <a:gd name="T4" fmla="*/ 0 w 26"/>
                <a:gd name="T5" fmla="*/ 18 h 37"/>
                <a:gd name="T6" fmla="*/ 14 w 26"/>
                <a:gd name="T7" fmla="*/ 0 h 37"/>
                <a:gd name="T8" fmla="*/ 26 w 26"/>
                <a:gd name="T9" fmla="*/ 12 h 37"/>
                <a:gd name="T10" fmla="*/ 20 w 26"/>
                <a:gd name="T11" fmla="*/ 12 h 37"/>
                <a:gd name="T12" fmla="*/ 14 w 26"/>
                <a:gd name="T13" fmla="*/ 4 h 37"/>
                <a:gd name="T14" fmla="*/ 5 w 26"/>
                <a:gd name="T15" fmla="*/ 17 h 37"/>
                <a:gd name="T16" fmla="*/ 19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3" y="37"/>
                    <a:pt x="20" y="37"/>
                    <a:pt x="18" y="37"/>
                  </a:cubicBezTo>
                  <a:cubicBezTo>
                    <a:pt x="6" y="37"/>
                    <a:pt x="0" y="30"/>
                    <a:pt x="0" y="18"/>
                  </a:cubicBezTo>
                  <a:cubicBezTo>
                    <a:pt x="0" y="8"/>
                    <a:pt x="3" y="0"/>
                    <a:pt x="14" y="0"/>
                  </a:cubicBezTo>
                  <a:cubicBezTo>
                    <a:pt x="21" y="0"/>
                    <a:pt x="26" y="4"/>
                    <a:pt x="26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8" y="4"/>
                    <a:pt x="14" y="4"/>
                  </a:cubicBezTo>
                  <a:cubicBezTo>
                    <a:pt x="7" y="4"/>
                    <a:pt x="5" y="11"/>
                    <a:pt x="5" y="17"/>
                  </a:cubicBezTo>
                  <a:cubicBezTo>
                    <a:pt x="5" y="26"/>
                    <a:pt x="9" y="33"/>
                    <a:pt x="19" y="33"/>
                  </a:cubicBezTo>
                  <a:cubicBezTo>
                    <a:pt x="21" y="33"/>
                    <a:pt x="23" y="33"/>
                    <a:pt x="25" y="32"/>
                  </a:cubicBezTo>
                  <a:lnTo>
                    <a:pt x="25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5" name="Freeform 73"/>
            <p:cNvSpPr>
              <a:spLocks/>
            </p:cNvSpPr>
            <p:nvPr userDrawn="1"/>
          </p:nvSpPr>
          <p:spPr bwMode="auto">
            <a:xfrm>
              <a:off x="6839636" y="6278255"/>
              <a:ext cx="79556" cy="163158"/>
            </a:xfrm>
            <a:custGeom>
              <a:avLst/>
              <a:gdLst>
                <a:gd name="T0" fmla="*/ 20 w 25"/>
                <a:gd name="T1" fmla="*/ 51 h 51"/>
                <a:gd name="T2" fmla="*/ 20 w 25"/>
                <a:gd name="T3" fmla="*/ 32 h 51"/>
                <a:gd name="T4" fmla="*/ 15 w 25"/>
                <a:gd name="T5" fmla="*/ 20 h 51"/>
                <a:gd name="T6" fmla="*/ 5 w 25"/>
                <a:gd name="T7" fmla="*/ 37 h 51"/>
                <a:gd name="T8" fmla="*/ 5 w 25"/>
                <a:gd name="T9" fmla="*/ 51 h 51"/>
                <a:gd name="T10" fmla="*/ 0 w 25"/>
                <a:gd name="T11" fmla="*/ 51 h 51"/>
                <a:gd name="T12" fmla="*/ 0 w 25"/>
                <a:gd name="T13" fmla="*/ 0 h 51"/>
                <a:gd name="T14" fmla="*/ 5 w 25"/>
                <a:gd name="T15" fmla="*/ 0 h 51"/>
                <a:gd name="T16" fmla="*/ 5 w 25"/>
                <a:gd name="T17" fmla="*/ 24 h 51"/>
                <a:gd name="T18" fmla="*/ 5 w 25"/>
                <a:gd name="T19" fmla="*/ 24 h 51"/>
                <a:gd name="T20" fmla="*/ 16 w 25"/>
                <a:gd name="T21" fmla="*/ 15 h 51"/>
                <a:gd name="T22" fmla="*/ 25 w 25"/>
                <a:gd name="T23" fmla="*/ 26 h 51"/>
                <a:gd name="T24" fmla="*/ 25 w 25"/>
                <a:gd name="T25" fmla="*/ 51 h 51"/>
                <a:gd name="T26" fmla="*/ 20 w 25"/>
                <a:gd name="T2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1">
                  <a:moveTo>
                    <a:pt x="20" y="51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28"/>
                    <a:pt x="21" y="20"/>
                    <a:pt x="15" y="20"/>
                  </a:cubicBezTo>
                  <a:cubicBezTo>
                    <a:pt x="8" y="20"/>
                    <a:pt x="5" y="31"/>
                    <a:pt x="5" y="37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7" y="19"/>
                    <a:pt x="10" y="15"/>
                    <a:pt x="16" y="15"/>
                  </a:cubicBezTo>
                  <a:cubicBezTo>
                    <a:pt x="22" y="15"/>
                    <a:pt x="25" y="21"/>
                    <a:pt x="25" y="26"/>
                  </a:cubicBezTo>
                  <a:cubicBezTo>
                    <a:pt x="25" y="51"/>
                    <a:pt x="25" y="51"/>
                    <a:pt x="25" y="51"/>
                  </a:cubicBezTo>
                  <a:lnTo>
                    <a:pt x="20" y="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6" name="Freeform 74"/>
            <p:cNvSpPr>
              <a:spLocks/>
            </p:cNvSpPr>
            <p:nvPr userDrawn="1"/>
          </p:nvSpPr>
          <p:spPr bwMode="auto">
            <a:xfrm>
              <a:off x="6954251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2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" name="Freeform 75"/>
            <p:cNvSpPr>
              <a:spLocks noEditPoints="1"/>
            </p:cNvSpPr>
            <p:nvPr userDrawn="1"/>
          </p:nvSpPr>
          <p:spPr bwMode="auto">
            <a:xfrm>
              <a:off x="7062123" y="6326798"/>
              <a:ext cx="93040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8" name="Rectangle 76"/>
            <p:cNvSpPr>
              <a:spLocks noChangeArrowheads="1"/>
            </p:cNvSpPr>
            <p:nvPr userDrawn="1"/>
          </p:nvSpPr>
          <p:spPr bwMode="auto">
            <a:xfrm>
              <a:off x="7183480" y="6278255"/>
              <a:ext cx="16181" cy="1631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9" name="Freeform 77"/>
            <p:cNvSpPr>
              <a:spLocks noEditPoints="1"/>
            </p:cNvSpPr>
            <p:nvPr userDrawn="1"/>
          </p:nvSpPr>
          <p:spPr bwMode="auto">
            <a:xfrm>
              <a:off x="7227977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" name="Freeform 78"/>
            <p:cNvSpPr>
              <a:spLocks noEditPoints="1"/>
            </p:cNvSpPr>
            <p:nvPr userDrawn="1"/>
          </p:nvSpPr>
          <p:spPr bwMode="auto">
            <a:xfrm>
              <a:off x="7339895" y="6326798"/>
              <a:ext cx="82253" cy="165855"/>
            </a:xfrm>
            <a:custGeom>
              <a:avLst/>
              <a:gdLst>
                <a:gd name="T0" fmla="*/ 21 w 26"/>
                <a:gd name="T1" fmla="*/ 29 h 52"/>
                <a:gd name="T2" fmla="*/ 21 w 26"/>
                <a:gd name="T3" fmla="*/ 29 h 52"/>
                <a:gd name="T4" fmla="*/ 12 w 26"/>
                <a:gd name="T5" fmla="*/ 36 h 52"/>
                <a:gd name="T6" fmla="*/ 0 w 26"/>
                <a:gd name="T7" fmla="*/ 19 h 52"/>
                <a:gd name="T8" fmla="*/ 12 w 26"/>
                <a:gd name="T9" fmla="*/ 0 h 52"/>
                <a:gd name="T10" fmla="*/ 21 w 26"/>
                <a:gd name="T11" fmla="*/ 7 h 52"/>
                <a:gd name="T12" fmla="*/ 21 w 26"/>
                <a:gd name="T13" fmla="*/ 7 h 52"/>
                <a:gd name="T14" fmla="*/ 21 w 26"/>
                <a:gd name="T15" fmla="*/ 1 h 52"/>
                <a:gd name="T16" fmla="*/ 26 w 26"/>
                <a:gd name="T17" fmla="*/ 1 h 52"/>
                <a:gd name="T18" fmla="*/ 26 w 26"/>
                <a:gd name="T19" fmla="*/ 36 h 52"/>
                <a:gd name="T20" fmla="*/ 11 w 26"/>
                <a:gd name="T21" fmla="*/ 52 h 52"/>
                <a:gd name="T22" fmla="*/ 2 w 26"/>
                <a:gd name="T23" fmla="*/ 50 h 52"/>
                <a:gd name="T24" fmla="*/ 2 w 26"/>
                <a:gd name="T25" fmla="*/ 45 h 52"/>
                <a:gd name="T26" fmla="*/ 10 w 26"/>
                <a:gd name="T27" fmla="*/ 47 h 52"/>
                <a:gd name="T28" fmla="*/ 21 w 26"/>
                <a:gd name="T29" fmla="*/ 36 h 52"/>
                <a:gd name="T30" fmla="*/ 21 w 26"/>
                <a:gd name="T31" fmla="*/ 29 h 52"/>
                <a:gd name="T32" fmla="*/ 21 w 26"/>
                <a:gd name="T33" fmla="*/ 18 h 52"/>
                <a:gd name="T34" fmla="*/ 13 w 26"/>
                <a:gd name="T35" fmla="*/ 4 h 52"/>
                <a:gd name="T36" fmla="*/ 5 w 26"/>
                <a:gd name="T37" fmla="*/ 19 h 52"/>
                <a:gd name="T38" fmla="*/ 13 w 26"/>
                <a:gd name="T39" fmla="*/ 32 h 52"/>
                <a:gd name="T40" fmla="*/ 21 w 26"/>
                <a:gd name="T4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52"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19" y="34"/>
                    <a:pt x="16" y="36"/>
                    <a:pt x="12" y="36"/>
                  </a:cubicBezTo>
                  <a:cubicBezTo>
                    <a:pt x="2" y="36"/>
                    <a:pt x="0" y="27"/>
                    <a:pt x="0" y="19"/>
                  </a:cubicBezTo>
                  <a:cubicBezTo>
                    <a:pt x="0" y="11"/>
                    <a:pt x="2" y="0"/>
                    <a:pt x="12" y="0"/>
                  </a:cubicBezTo>
                  <a:cubicBezTo>
                    <a:pt x="16" y="0"/>
                    <a:pt x="20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46"/>
                    <a:pt x="21" y="52"/>
                    <a:pt x="11" y="52"/>
                  </a:cubicBezTo>
                  <a:cubicBezTo>
                    <a:pt x="8" y="52"/>
                    <a:pt x="5" y="51"/>
                    <a:pt x="2" y="5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7"/>
                    <a:pt x="7" y="47"/>
                    <a:pt x="10" y="47"/>
                  </a:cubicBezTo>
                  <a:cubicBezTo>
                    <a:pt x="18" y="47"/>
                    <a:pt x="21" y="43"/>
                    <a:pt x="21" y="36"/>
                  </a:cubicBezTo>
                  <a:lnTo>
                    <a:pt x="21" y="29"/>
                  </a:lnTo>
                  <a:close/>
                  <a:moveTo>
                    <a:pt x="21" y="18"/>
                  </a:moveTo>
                  <a:cubicBezTo>
                    <a:pt x="21" y="13"/>
                    <a:pt x="19" y="4"/>
                    <a:pt x="13" y="4"/>
                  </a:cubicBezTo>
                  <a:cubicBezTo>
                    <a:pt x="6" y="4"/>
                    <a:pt x="5" y="14"/>
                    <a:pt x="5" y="19"/>
                  </a:cubicBezTo>
                  <a:cubicBezTo>
                    <a:pt x="5" y="23"/>
                    <a:pt x="6" y="32"/>
                    <a:pt x="13" y="32"/>
                  </a:cubicBezTo>
                  <a:cubicBezTo>
                    <a:pt x="19" y="32"/>
                    <a:pt x="21" y="23"/>
                    <a:pt x="21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1" name="Freeform 79"/>
            <p:cNvSpPr>
              <a:spLocks/>
            </p:cNvSpPr>
            <p:nvPr userDrawn="1"/>
          </p:nvSpPr>
          <p:spPr bwMode="auto">
            <a:xfrm>
              <a:off x="7441026" y="6329494"/>
              <a:ext cx="95737" cy="156416"/>
            </a:xfrm>
            <a:custGeom>
              <a:avLst/>
              <a:gdLst>
                <a:gd name="T0" fmla="*/ 19 w 71"/>
                <a:gd name="T1" fmla="*/ 116 h 116"/>
                <a:gd name="T2" fmla="*/ 31 w 71"/>
                <a:gd name="T3" fmla="*/ 83 h 116"/>
                <a:gd name="T4" fmla="*/ 0 w 71"/>
                <a:gd name="T5" fmla="*/ 0 h 116"/>
                <a:gd name="T6" fmla="*/ 12 w 71"/>
                <a:gd name="T7" fmla="*/ 0 h 116"/>
                <a:gd name="T8" fmla="*/ 36 w 71"/>
                <a:gd name="T9" fmla="*/ 66 h 116"/>
                <a:gd name="T10" fmla="*/ 36 w 71"/>
                <a:gd name="T11" fmla="*/ 66 h 116"/>
                <a:gd name="T12" fmla="*/ 59 w 71"/>
                <a:gd name="T13" fmla="*/ 0 h 116"/>
                <a:gd name="T14" fmla="*/ 71 w 71"/>
                <a:gd name="T15" fmla="*/ 0 h 116"/>
                <a:gd name="T16" fmla="*/ 31 w 71"/>
                <a:gd name="T17" fmla="*/ 116 h 116"/>
                <a:gd name="T18" fmla="*/ 19 w 71"/>
                <a:gd name="T1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16">
                  <a:moveTo>
                    <a:pt x="19" y="116"/>
                  </a:moveTo>
                  <a:lnTo>
                    <a:pt x="31" y="83"/>
                  </a:lnTo>
                  <a:lnTo>
                    <a:pt x="0" y="0"/>
                  </a:lnTo>
                  <a:lnTo>
                    <a:pt x="12" y="0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31" y="116"/>
                  </a:lnTo>
                  <a:lnTo>
                    <a:pt x="19" y="1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2" name="Rectangle 80"/>
            <p:cNvSpPr>
              <a:spLocks noChangeArrowheads="1"/>
            </p:cNvSpPr>
            <p:nvPr userDrawn="1"/>
          </p:nvSpPr>
          <p:spPr bwMode="auto">
            <a:xfrm>
              <a:off x="7616318" y="6268816"/>
              <a:ext cx="13484" cy="226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3" name="Freeform 81"/>
            <p:cNvSpPr>
              <a:spLocks noEditPoints="1"/>
            </p:cNvSpPr>
            <p:nvPr userDrawn="1"/>
          </p:nvSpPr>
          <p:spPr bwMode="auto">
            <a:xfrm>
              <a:off x="7718797" y="6275558"/>
              <a:ext cx="114615" cy="168551"/>
            </a:xfrm>
            <a:custGeom>
              <a:avLst/>
              <a:gdLst>
                <a:gd name="T0" fmla="*/ 0 w 36"/>
                <a:gd name="T1" fmla="*/ 27 h 53"/>
                <a:gd name="T2" fmla="*/ 18 w 36"/>
                <a:gd name="T3" fmla="*/ 0 h 53"/>
                <a:gd name="T4" fmla="*/ 36 w 36"/>
                <a:gd name="T5" fmla="*/ 27 h 53"/>
                <a:gd name="T6" fmla="*/ 18 w 36"/>
                <a:gd name="T7" fmla="*/ 53 h 53"/>
                <a:gd name="T8" fmla="*/ 0 w 36"/>
                <a:gd name="T9" fmla="*/ 27 h 53"/>
                <a:gd name="T10" fmla="*/ 30 w 36"/>
                <a:gd name="T11" fmla="*/ 27 h 53"/>
                <a:gd name="T12" fmla="*/ 18 w 36"/>
                <a:gd name="T13" fmla="*/ 5 h 53"/>
                <a:gd name="T14" fmla="*/ 6 w 36"/>
                <a:gd name="T15" fmla="*/ 27 h 53"/>
                <a:gd name="T16" fmla="*/ 18 w 36"/>
                <a:gd name="T17" fmla="*/ 48 h 53"/>
                <a:gd name="T18" fmla="*/ 30 w 36"/>
                <a:gd name="T1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53">
                  <a:moveTo>
                    <a:pt x="0" y="27"/>
                  </a:moveTo>
                  <a:cubicBezTo>
                    <a:pt x="0" y="14"/>
                    <a:pt x="3" y="0"/>
                    <a:pt x="18" y="0"/>
                  </a:cubicBezTo>
                  <a:cubicBezTo>
                    <a:pt x="33" y="0"/>
                    <a:pt x="36" y="14"/>
                    <a:pt x="36" y="27"/>
                  </a:cubicBezTo>
                  <a:cubicBezTo>
                    <a:pt x="36" y="39"/>
                    <a:pt x="33" y="53"/>
                    <a:pt x="18" y="53"/>
                  </a:cubicBezTo>
                  <a:cubicBezTo>
                    <a:pt x="3" y="53"/>
                    <a:pt x="0" y="39"/>
                    <a:pt x="0" y="27"/>
                  </a:cubicBezTo>
                  <a:close/>
                  <a:moveTo>
                    <a:pt x="30" y="27"/>
                  </a:moveTo>
                  <a:cubicBezTo>
                    <a:pt x="30" y="19"/>
                    <a:pt x="29" y="5"/>
                    <a:pt x="18" y="5"/>
                  </a:cubicBezTo>
                  <a:cubicBezTo>
                    <a:pt x="7" y="5"/>
                    <a:pt x="6" y="19"/>
                    <a:pt x="6" y="27"/>
                  </a:cubicBezTo>
                  <a:cubicBezTo>
                    <a:pt x="6" y="35"/>
                    <a:pt x="7" y="48"/>
                    <a:pt x="18" y="48"/>
                  </a:cubicBezTo>
                  <a:cubicBezTo>
                    <a:pt x="29" y="48"/>
                    <a:pt x="30" y="34"/>
                    <a:pt x="3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4" name="Freeform 82"/>
            <p:cNvSpPr>
              <a:spLocks noEditPoints="1"/>
            </p:cNvSpPr>
            <p:nvPr userDrawn="1"/>
          </p:nvSpPr>
          <p:spPr bwMode="auto">
            <a:xfrm>
              <a:off x="7861728" y="6326798"/>
              <a:ext cx="86298" cy="165855"/>
            </a:xfrm>
            <a:custGeom>
              <a:avLst/>
              <a:gdLst>
                <a:gd name="T0" fmla="*/ 0 w 27"/>
                <a:gd name="T1" fmla="*/ 52 h 52"/>
                <a:gd name="T2" fmla="*/ 0 w 27"/>
                <a:gd name="T3" fmla="*/ 1 h 52"/>
                <a:gd name="T4" fmla="*/ 5 w 27"/>
                <a:gd name="T5" fmla="*/ 1 h 52"/>
                <a:gd name="T6" fmla="*/ 5 w 27"/>
                <a:gd name="T7" fmla="*/ 7 h 52"/>
                <a:gd name="T8" fmla="*/ 6 w 27"/>
                <a:gd name="T9" fmla="*/ 7 h 52"/>
                <a:gd name="T10" fmla="*/ 15 w 27"/>
                <a:gd name="T11" fmla="*/ 0 h 52"/>
                <a:gd name="T12" fmla="*/ 27 w 27"/>
                <a:gd name="T13" fmla="*/ 18 h 52"/>
                <a:gd name="T14" fmla="*/ 15 w 27"/>
                <a:gd name="T15" fmla="*/ 37 h 52"/>
                <a:gd name="T16" fmla="*/ 6 w 27"/>
                <a:gd name="T17" fmla="*/ 30 h 52"/>
                <a:gd name="T18" fmla="*/ 5 w 27"/>
                <a:gd name="T19" fmla="*/ 30 h 52"/>
                <a:gd name="T20" fmla="*/ 5 w 27"/>
                <a:gd name="T21" fmla="*/ 52 h 52"/>
                <a:gd name="T22" fmla="*/ 0 w 27"/>
                <a:gd name="T23" fmla="*/ 52 h 52"/>
                <a:gd name="T24" fmla="*/ 21 w 27"/>
                <a:gd name="T25" fmla="*/ 17 h 52"/>
                <a:gd name="T26" fmla="*/ 14 w 27"/>
                <a:gd name="T27" fmla="*/ 4 h 52"/>
                <a:gd name="T28" fmla="*/ 5 w 27"/>
                <a:gd name="T29" fmla="*/ 18 h 52"/>
                <a:gd name="T30" fmla="*/ 14 w 27"/>
                <a:gd name="T31" fmla="*/ 33 h 52"/>
                <a:gd name="T32" fmla="*/ 21 w 27"/>
                <a:gd name="T33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52">
                  <a:moveTo>
                    <a:pt x="0" y="5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3"/>
                    <a:pt x="10" y="0"/>
                    <a:pt x="15" y="0"/>
                  </a:cubicBezTo>
                  <a:cubicBezTo>
                    <a:pt x="25" y="0"/>
                    <a:pt x="27" y="10"/>
                    <a:pt x="27" y="18"/>
                  </a:cubicBezTo>
                  <a:cubicBezTo>
                    <a:pt x="27" y="26"/>
                    <a:pt x="24" y="37"/>
                    <a:pt x="15" y="37"/>
                  </a:cubicBezTo>
                  <a:cubicBezTo>
                    <a:pt x="10" y="37"/>
                    <a:pt x="7" y="35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52"/>
                    <a:pt x="5" y="52"/>
                    <a:pt x="5" y="52"/>
                  </a:cubicBezTo>
                  <a:lnTo>
                    <a:pt x="0" y="52"/>
                  </a:lnTo>
                  <a:close/>
                  <a:moveTo>
                    <a:pt x="21" y="17"/>
                  </a:moveTo>
                  <a:cubicBezTo>
                    <a:pt x="21" y="12"/>
                    <a:pt x="20" y="4"/>
                    <a:pt x="14" y="4"/>
                  </a:cubicBezTo>
                  <a:cubicBezTo>
                    <a:pt x="7" y="4"/>
                    <a:pt x="5" y="14"/>
                    <a:pt x="5" y="18"/>
                  </a:cubicBezTo>
                  <a:cubicBezTo>
                    <a:pt x="5" y="23"/>
                    <a:pt x="7" y="33"/>
                    <a:pt x="14" y="33"/>
                  </a:cubicBezTo>
                  <a:cubicBezTo>
                    <a:pt x="20" y="33"/>
                    <a:pt x="21" y="22"/>
                    <a:pt x="21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5" name="Freeform 83"/>
            <p:cNvSpPr>
              <a:spLocks noEditPoints="1"/>
            </p:cNvSpPr>
            <p:nvPr userDrawn="1"/>
          </p:nvSpPr>
          <p:spPr bwMode="auto">
            <a:xfrm>
              <a:off x="7966904" y="6326798"/>
              <a:ext cx="82253" cy="117312"/>
            </a:xfrm>
            <a:custGeom>
              <a:avLst/>
              <a:gdLst>
                <a:gd name="T0" fmla="*/ 25 w 26"/>
                <a:gd name="T1" fmla="*/ 36 h 37"/>
                <a:gd name="T2" fmla="*/ 17 w 26"/>
                <a:gd name="T3" fmla="*/ 37 h 37"/>
                <a:gd name="T4" fmla="*/ 0 w 26"/>
                <a:gd name="T5" fmla="*/ 17 h 37"/>
                <a:gd name="T6" fmla="*/ 14 w 26"/>
                <a:gd name="T7" fmla="*/ 0 h 37"/>
                <a:gd name="T8" fmla="*/ 26 w 26"/>
                <a:gd name="T9" fmla="*/ 14 h 37"/>
                <a:gd name="T10" fmla="*/ 26 w 26"/>
                <a:gd name="T11" fmla="*/ 15 h 37"/>
                <a:gd name="T12" fmla="*/ 6 w 26"/>
                <a:gd name="T13" fmla="*/ 15 h 37"/>
                <a:gd name="T14" fmla="*/ 6 w 26"/>
                <a:gd name="T15" fmla="*/ 17 h 37"/>
                <a:gd name="T16" fmla="*/ 18 w 26"/>
                <a:gd name="T17" fmla="*/ 33 h 37"/>
                <a:gd name="T18" fmla="*/ 25 w 26"/>
                <a:gd name="T19" fmla="*/ 32 h 37"/>
                <a:gd name="T20" fmla="*/ 25 w 26"/>
                <a:gd name="T21" fmla="*/ 36 h 37"/>
                <a:gd name="T22" fmla="*/ 20 w 26"/>
                <a:gd name="T23" fmla="*/ 11 h 37"/>
                <a:gd name="T24" fmla="*/ 13 w 26"/>
                <a:gd name="T25" fmla="*/ 4 h 37"/>
                <a:gd name="T26" fmla="*/ 6 w 26"/>
                <a:gd name="T27" fmla="*/ 11 h 37"/>
                <a:gd name="T28" fmla="*/ 20 w 26"/>
                <a:gd name="T2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37">
                  <a:moveTo>
                    <a:pt x="25" y="36"/>
                  </a:moveTo>
                  <a:cubicBezTo>
                    <a:pt x="22" y="37"/>
                    <a:pt x="20" y="37"/>
                    <a:pt x="17" y="37"/>
                  </a:cubicBezTo>
                  <a:cubicBezTo>
                    <a:pt x="5" y="37"/>
                    <a:pt x="0" y="29"/>
                    <a:pt x="0" y="17"/>
                  </a:cubicBezTo>
                  <a:cubicBezTo>
                    <a:pt x="0" y="8"/>
                    <a:pt x="3" y="0"/>
                    <a:pt x="14" y="0"/>
                  </a:cubicBezTo>
                  <a:cubicBezTo>
                    <a:pt x="22" y="0"/>
                    <a:pt x="26" y="6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25"/>
                    <a:pt x="9" y="33"/>
                    <a:pt x="18" y="33"/>
                  </a:cubicBezTo>
                  <a:cubicBezTo>
                    <a:pt x="21" y="33"/>
                    <a:pt x="23" y="32"/>
                    <a:pt x="25" y="32"/>
                  </a:cubicBezTo>
                  <a:lnTo>
                    <a:pt x="25" y="36"/>
                  </a:lnTo>
                  <a:close/>
                  <a:moveTo>
                    <a:pt x="20" y="11"/>
                  </a:moveTo>
                  <a:cubicBezTo>
                    <a:pt x="20" y="7"/>
                    <a:pt x="17" y="4"/>
                    <a:pt x="13" y="4"/>
                  </a:cubicBezTo>
                  <a:cubicBezTo>
                    <a:pt x="9" y="4"/>
                    <a:pt x="7" y="7"/>
                    <a:pt x="6" y="11"/>
                  </a:cubicBezTo>
                  <a:lnTo>
                    <a:pt x="20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6" name="Freeform 84"/>
            <p:cNvSpPr>
              <a:spLocks/>
            </p:cNvSpPr>
            <p:nvPr userDrawn="1"/>
          </p:nvSpPr>
          <p:spPr bwMode="auto">
            <a:xfrm>
              <a:off x="8074777" y="6326798"/>
              <a:ext cx="53936" cy="114615"/>
            </a:xfrm>
            <a:custGeom>
              <a:avLst/>
              <a:gdLst>
                <a:gd name="T0" fmla="*/ 0 w 17"/>
                <a:gd name="T1" fmla="*/ 36 h 36"/>
                <a:gd name="T2" fmla="*/ 0 w 17"/>
                <a:gd name="T3" fmla="*/ 1 h 36"/>
                <a:gd name="T4" fmla="*/ 5 w 17"/>
                <a:gd name="T5" fmla="*/ 1 h 36"/>
                <a:gd name="T6" fmla="*/ 5 w 17"/>
                <a:gd name="T7" fmla="*/ 8 h 36"/>
                <a:gd name="T8" fmla="*/ 5 w 17"/>
                <a:gd name="T9" fmla="*/ 8 h 36"/>
                <a:gd name="T10" fmla="*/ 17 w 17"/>
                <a:gd name="T11" fmla="*/ 0 h 36"/>
                <a:gd name="T12" fmla="*/ 17 w 17"/>
                <a:gd name="T13" fmla="*/ 6 h 36"/>
                <a:gd name="T14" fmla="*/ 5 w 17"/>
                <a:gd name="T15" fmla="*/ 22 h 36"/>
                <a:gd name="T16" fmla="*/ 5 w 17"/>
                <a:gd name="T17" fmla="*/ 36 h 36"/>
                <a:gd name="T18" fmla="*/ 0 w 17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36">
                  <a:moveTo>
                    <a:pt x="0" y="36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3"/>
                    <a:pt x="12" y="0"/>
                    <a:pt x="17" y="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8" y="6"/>
                    <a:pt x="5" y="14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7" name="Freeform 85"/>
            <p:cNvSpPr>
              <a:spLocks noEditPoints="1"/>
            </p:cNvSpPr>
            <p:nvPr userDrawn="1"/>
          </p:nvSpPr>
          <p:spPr bwMode="auto">
            <a:xfrm>
              <a:off x="8139500" y="6326798"/>
              <a:ext cx="79556" cy="117312"/>
            </a:xfrm>
            <a:custGeom>
              <a:avLst/>
              <a:gdLst>
                <a:gd name="T0" fmla="*/ 20 w 25"/>
                <a:gd name="T1" fmla="*/ 36 h 37"/>
                <a:gd name="T2" fmla="*/ 20 w 25"/>
                <a:gd name="T3" fmla="*/ 32 h 37"/>
                <a:gd name="T4" fmla="*/ 20 w 25"/>
                <a:gd name="T5" fmla="*/ 32 h 37"/>
                <a:gd name="T6" fmla="*/ 10 w 25"/>
                <a:gd name="T7" fmla="*/ 37 h 37"/>
                <a:gd name="T8" fmla="*/ 0 w 25"/>
                <a:gd name="T9" fmla="*/ 27 h 37"/>
                <a:gd name="T10" fmla="*/ 20 w 25"/>
                <a:gd name="T11" fmla="*/ 16 h 37"/>
                <a:gd name="T12" fmla="*/ 20 w 25"/>
                <a:gd name="T13" fmla="*/ 15 h 37"/>
                <a:gd name="T14" fmla="*/ 14 w 25"/>
                <a:gd name="T15" fmla="*/ 4 h 37"/>
                <a:gd name="T16" fmla="*/ 6 w 25"/>
                <a:gd name="T17" fmla="*/ 10 h 37"/>
                <a:gd name="T18" fmla="*/ 1 w 25"/>
                <a:gd name="T19" fmla="*/ 10 h 37"/>
                <a:gd name="T20" fmla="*/ 14 w 25"/>
                <a:gd name="T21" fmla="*/ 0 h 37"/>
                <a:gd name="T22" fmla="*/ 25 w 25"/>
                <a:gd name="T23" fmla="*/ 12 h 37"/>
                <a:gd name="T24" fmla="*/ 25 w 25"/>
                <a:gd name="T25" fmla="*/ 36 h 37"/>
                <a:gd name="T26" fmla="*/ 20 w 25"/>
                <a:gd name="T27" fmla="*/ 36 h 37"/>
                <a:gd name="T28" fmla="*/ 17 w 25"/>
                <a:gd name="T29" fmla="*/ 20 h 37"/>
                <a:gd name="T30" fmla="*/ 6 w 25"/>
                <a:gd name="T31" fmla="*/ 28 h 37"/>
                <a:gd name="T32" fmla="*/ 11 w 25"/>
                <a:gd name="T33" fmla="*/ 33 h 37"/>
                <a:gd name="T34" fmla="*/ 19 w 25"/>
                <a:gd name="T35" fmla="*/ 27 h 37"/>
                <a:gd name="T36" fmla="*/ 20 w 25"/>
                <a:gd name="T37" fmla="*/ 20 h 37"/>
                <a:gd name="T38" fmla="*/ 17 w 25"/>
                <a:gd name="T3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37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35"/>
                    <a:pt x="13" y="37"/>
                    <a:pt x="10" y="37"/>
                  </a:cubicBezTo>
                  <a:cubicBezTo>
                    <a:pt x="3" y="37"/>
                    <a:pt x="0" y="33"/>
                    <a:pt x="0" y="27"/>
                  </a:cubicBezTo>
                  <a:cubicBezTo>
                    <a:pt x="0" y="19"/>
                    <a:pt x="9" y="16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0"/>
                    <a:pt x="21" y="4"/>
                    <a:pt x="14" y="4"/>
                  </a:cubicBezTo>
                  <a:cubicBezTo>
                    <a:pt x="9" y="4"/>
                    <a:pt x="7" y="6"/>
                    <a:pt x="6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3"/>
                    <a:pt x="7" y="0"/>
                    <a:pt x="14" y="0"/>
                  </a:cubicBezTo>
                  <a:cubicBezTo>
                    <a:pt x="22" y="0"/>
                    <a:pt x="25" y="4"/>
                    <a:pt x="25" y="12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  <a:moveTo>
                    <a:pt x="17" y="20"/>
                  </a:moveTo>
                  <a:cubicBezTo>
                    <a:pt x="13" y="20"/>
                    <a:pt x="6" y="22"/>
                    <a:pt x="6" y="28"/>
                  </a:cubicBezTo>
                  <a:cubicBezTo>
                    <a:pt x="6" y="31"/>
                    <a:pt x="8" y="33"/>
                    <a:pt x="11" y="33"/>
                  </a:cubicBezTo>
                  <a:cubicBezTo>
                    <a:pt x="14" y="33"/>
                    <a:pt x="18" y="31"/>
                    <a:pt x="19" y="27"/>
                  </a:cubicBezTo>
                  <a:cubicBezTo>
                    <a:pt x="20" y="25"/>
                    <a:pt x="20" y="23"/>
                    <a:pt x="20" y="20"/>
                  </a:cubicBezTo>
                  <a:lnTo>
                    <a:pt x="17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8" name="Freeform 86"/>
            <p:cNvSpPr>
              <a:spLocks/>
            </p:cNvSpPr>
            <p:nvPr userDrawn="1"/>
          </p:nvSpPr>
          <p:spPr bwMode="auto">
            <a:xfrm>
              <a:off x="8244676" y="6294436"/>
              <a:ext cx="63375" cy="149674"/>
            </a:xfrm>
            <a:custGeom>
              <a:avLst/>
              <a:gdLst>
                <a:gd name="T0" fmla="*/ 20 w 20"/>
                <a:gd name="T1" fmla="*/ 47 h 47"/>
                <a:gd name="T2" fmla="*/ 16 w 20"/>
                <a:gd name="T3" fmla="*/ 47 h 47"/>
                <a:gd name="T4" fmla="*/ 6 w 20"/>
                <a:gd name="T5" fmla="*/ 38 h 47"/>
                <a:gd name="T6" fmla="*/ 6 w 20"/>
                <a:gd name="T7" fmla="*/ 15 h 47"/>
                <a:gd name="T8" fmla="*/ 0 w 20"/>
                <a:gd name="T9" fmla="*/ 15 h 47"/>
                <a:gd name="T10" fmla="*/ 0 w 20"/>
                <a:gd name="T11" fmla="*/ 11 h 47"/>
                <a:gd name="T12" fmla="*/ 6 w 20"/>
                <a:gd name="T13" fmla="*/ 11 h 47"/>
                <a:gd name="T14" fmla="*/ 6 w 20"/>
                <a:gd name="T15" fmla="*/ 3 h 47"/>
                <a:gd name="T16" fmla="*/ 11 w 20"/>
                <a:gd name="T17" fmla="*/ 0 h 47"/>
                <a:gd name="T18" fmla="*/ 11 w 20"/>
                <a:gd name="T19" fmla="*/ 11 h 47"/>
                <a:gd name="T20" fmla="*/ 20 w 20"/>
                <a:gd name="T21" fmla="*/ 11 h 47"/>
                <a:gd name="T22" fmla="*/ 20 w 20"/>
                <a:gd name="T23" fmla="*/ 15 h 47"/>
                <a:gd name="T24" fmla="*/ 11 w 20"/>
                <a:gd name="T25" fmla="*/ 15 h 47"/>
                <a:gd name="T26" fmla="*/ 11 w 20"/>
                <a:gd name="T27" fmla="*/ 37 h 47"/>
                <a:gd name="T28" fmla="*/ 17 w 20"/>
                <a:gd name="T29" fmla="*/ 43 h 47"/>
                <a:gd name="T30" fmla="*/ 20 w 20"/>
                <a:gd name="T31" fmla="*/ 42 h 47"/>
                <a:gd name="T32" fmla="*/ 20 w 20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47">
                  <a:moveTo>
                    <a:pt x="20" y="47"/>
                  </a:moveTo>
                  <a:cubicBezTo>
                    <a:pt x="19" y="47"/>
                    <a:pt x="17" y="47"/>
                    <a:pt x="16" y="47"/>
                  </a:cubicBezTo>
                  <a:cubicBezTo>
                    <a:pt x="9" y="47"/>
                    <a:pt x="6" y="45"/>
                    <a:pt x="6" y="3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41"/>
                    <a:pt x="13" y="43"/>
                    <a:pt x="17" y="43"/>
                  </a:cubicBezTo>
                  <a:cubicBezTo>
                    <a:pt x="18" y="43"/>
                    <a:pt x="19" y="43"/>
                    <a:pt x="20" y="42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9" name="Freeform 87"/>
            <p:cNvSpPr>
              <a:spLocks noEditPoints="1"/>
            </p:cNvSpPr>
            <p:nvPr userDrawn="1"/>
          </p:nvSpPr>
          <p:spPr bwMode="auto">
            <a:xfrm>
              <a:off x="8329625" y="6278255"/>
              <a:ext cx="22923" cy="163158"/>
            </a:xfrm>
            <a:custGeom>
              <a:avLst/>
              <a:gdLst>
                <a:gd name="T0" fmla="*/ 0 w 17"/>
                <a:gd name="T1" fmla="*/ 17 h 121"/>
                <a:gd name="T2" fmla="*/ 0 w 17"/>
                <a:gd name="T3" fmla="*/ 0 h 121"/>
                <a:gd name="T4" fmla="*/ 17 w 17"/>
                <a:gd name="T5" fmla="*/ 0 h 121"/>
                <a:gd name="T6" fmla="*/ 17 w 17"/>
                <a:gd name="T7" fmla="*/ 17 h 121"/>
                <a:gd name="T8" fmla="*/ 0 w 17"/>
                <a:gd name="T9" fmla="*/ 17 h 121"/>
                <a:gd name="T10" fmla="*/ 3 w 17"/>
                <a:gd name="T11" fmla="*/ 121 h 121"/>
                <a:gd name="T12" fmla="*/ 3 w 17"/>
                <a:gd name="T13" fmla="*/ 38 h 121"/>
                <a:gd name="T14" fmla="*/ 14 w 17"/>
                <a:gd name="T15" fmla="*/ 38 h 121"/>
                <a:gd name="T16" fmla="*/ 14 w 17"/>
                <a:gd name="T17" fmla="*/ 121 h 121"/>
                <a:gd name="T18" fmla="*/ 3 w 17"/>
                <a:gd name="T1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1">
                  <a:moveTo>
                    <a:pt x="0" y="1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7"/>
                  </a:lnTo>
                  <a:lnTo>
                    <a:pt x="0" y="17"/>
                  </a:lnTo>
                  <a:close/>
                  <a:moveTo>
                    <a:pt x="3" y="121"/>
                  </a:moveTo>
                  <a:lnTo>
                    <a:pt x="3" y="38"/>
                  </a:lnTo>
                  <a:lnTo>
                    <a:pt x="14" y="38"/>
                  </a:lnTo>
                  <a:lnTo>
                    <a:pt x="14" y="121"/>
                  </a:lnTo>
                  <a:lnTo>
                    <a:pt x="3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0" name="Freeform 88"/>
            <p:cNvSpPr>
              <a:spLocks noEditPoints="1"/>
            </p:cNvSpPr>
            <p:nvPr userDrawn="1"/>
          </p:nvSpPr>
          <p:spPr bwMode="auto">
            <a:xfrm>
              <a:off x="8378168" y="6326798"/>
              <a:ext cx="91692" cy="117312"/>
            </a:xfrm>
            <a:custGeom>
              <a:avLst/>
              <a:gdLst>
                <a:gd name="T0" fmla="*/ 0 w 29"/>
                <a:gd name="T1" fmla="*/ 19 h 37"/>
                <a:gd name="T2" fmla="*/ 14 w 29"/>
                <a:gd name="T3" fmla="*/ 0 h 37"/>
                <a:gd name="T4" fmla="*/ 29 w 29"/>
                <a:gd name="T5" fmla="*/ 19 h 37"/>
                <a:gd name="T6" fmla="*/ 14 w 29"/>
                <a:gd name="T7" fmla="*/ 37 h 37"/>
                <a:gd name="T8" fmla="*/ 0 w 29"/>
                <a:gd name="T9" fmla="*/ 19 h 37"/>
                <a:gd name="T10" fmla="*/ 23 w 29"/>
                <a:gd name="T11" fmla="*/ 19 h 37"/>
                <a:gd name="T12" fmla="*/ 14 w 29"/>
                <a:gd name="T13" fmla="*/ 4 h 37"/>
                <a:gd name="T14" fmla="*/ 6 w 29"/>
                <a:gd name="T15" fmla="*/ 19 h 37"/>
                <a:gd name="T16" fmla="*/ 14 w 29"/>
                <a:gd name="T17" fmla="*/ 33 h 37"/>
                <a:gd name="T18" fmla="*/ 23 w 29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7">
                  <a:moveTo>
                    <a:pt x="0" y="19"/>
                  </a:moveTo>
                  <a:cubicBezTo>
                    <a:pt x="0" y="9"/>
                    <a:pt x="3" y="0"/>
                    <a:pt x="14" y="0"/>
                  </a:cubicBezTo>
                  <a:cubicBezTo>
                    <a:pt x="25" y="0"/>
                    <a:pt x="29" y="9"/>
                    <a:pt x="29" y="19"/>
                  </a:cubicBezTo>
                  <a:cubicBezTo>
                    <a:pt x="29" y="28"/>
                    <a:pt x="25" y="37"/>
                    <a:pt x="14" y="37"/>
                  </a:cubicBezTo>
                  <a:cubicBezTo>
                    <a:pt x="3" y="37"/>
                    <a:pt x="0" y="28"/>
                    <a:pt x="0" y="19"/>
                  </a:cubicBezTo>
                  <a:close/>
                  <a:moveTo>
                    <a:pt x="23" y="19"/>
                  </a:moveTo>
                  <a:cubicBezTo>
                    <a:pt x="23" y="13"/>
                    <a:pt x="22" y="4"/>
                    <a:pt x="14" y="4"/>
                  </a:cubicBezTo>
                  <a:cubicBezTo>
                    <a:pt x="7" y="4"/>
                    <a:pt x="6" y="13"/>
                    <a:pt x="6" y="19"/>
                  </a:cubicBezTo>
                  <a:cubicBezTo>
                    <a:pt x="6" y="24"/>
                    <a:pt x="7" y="33"/>
                    <a:pt x="14" y="33"/>
                  </a:cubicBezTo>
                  <a:cubicBezTo>
                    <a:pt x="22" y="33"/>
                    <a:pt x="23" y="24"/>
                    <a:pt x="2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" name="Freeform 89"/>
            <p:cNvSpPr>
              <a:spLocks/>
            </p:cNvSpPr>
            <p:nvPr userDrawn="1"/>
          </p:nvSpPr>
          <p:spPr bwMode="auto">
            <a:xfrm>
              <a:off x="8495479" y="6326798"/>
              <a:ext cx="79556" cy="114615"/>
            </a:xfrm>
            <a:custGeom>
              <a:avLst/>
              <a:gdLst>
                <a:gd name="T0" fmla="*/ 20 w 25"/>
                <a:gd name="T1" fmla="*/ 36 h 36"/>
                <a:gd name="T2" fmla="*/ 20 w 25"/>
                <a:gd name="T3" fmla="*/ 17 h 36"/>
                <a:gd name="T4" fmla="*/ 15 w 25"/>
                <a:gd name="T5" fmla="*/ 5 h 36"/>
                <a:gd name="T6" fmla="*/ 5 w 25"/>
                <a:gd name="T7" fmla="*/ 22 h 36"/>
                <a:gd name="T8" fmla="*/ 5 w 25"/>
                <a:gd name="T9" fmla="*/ 36 h 36"/>
                <a:gd name="T10" fmla="*/ 0 w 25"/>
                <a:gd name="T11" fmla="*/ 36 h 36"/>
                <a:gd name="T12" fmla="*/ 0 w 25"/>
                <a:gd name="T13" fmla="*/ 1 h 36"/>
                <a:gd name="T14" fmla="*/ 5 w 25"/>
                <a:gd name="T15" fmla="*/ 1 h 36"/>
                <a:gd name="T16" fmla="*/ 5 w 25"/>
                <a:gd name="T17" fmla="*/ 9 h 36"/>
                <a:gd name="T18" fmla="*/ 5 w 25"/>
                <a:gd name="T19" fmla="*/ 9 h 36"/>
                <a:gd name="T20" fmla="*/ 16 w 25"/>
                <a:gd name="T21" fmla="*/ 0 h 36"/>
                <a:gd name="T22" fmla="*/ 25 w 25"/>
                <a:gd name="T23" fmla="*/ 11 h 36"/>
                <a:gd name="T24" fmla="*/ 25 w 25"/>
                <a:gd name="T25" fmla="*/ 36 h 36"/>
                <a:gd name="T26" fmla="*/ 20 w 25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6">
                  <a:moveTo>
                    <a:pt x="20" y="3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3"/>
                    <a:pt x="21" y="5"/>
                    <a:pt x="15" y="5"/>
                  </a:cubicBezTo>
                  <a:cubicBezTo>
                    <a:pt x="8" y="5"/>
                    <a:pt x="5" y="16"/>
                    <a:pt x="5" y="22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4"/>
                    <a:pt x="10" y="0"/>
                    <a:pt x="16" y="0"/>
                  </a:cubicBezTo>
                  <a:cubicBezTo>
                    <a:pt x="23" y="0"/>
                    <a:pt x="25" y="6"/>
                    <a:pt x="25" y="11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0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2" name="Freeform 90"/>
            <p:cNvSpPr>
              <a:spLocks/>
            </p:cNvSpPr>
            <p:nvPr userDrawn="1"/>
          </p:nvSpPr>
          <p:spPr bwMode="auto">
            <a:xfrm>
              <a:off x="8600655" y="6326798"/>
              <a:ext cx="72814" cy="117312"/>
            </a:xfrm>
            <a:custGeom>
              <a:avLst/>
              <a:gdLst>
                <a:gd name="T0" fmla="*/ 0 w 23"/>
                <a:gd name="T1" fmla="*/ 31 h 37"/>
                <a:gd name="T2" fmla="*/ 9 w 23"/>
                <a:gd name="T3" fmla="*/ 33 h 37"/>
                <a:gd name="T4" fmla="*/ 18 w 23"/>
                <a:gd name="T5" fmla="*/ 27 h 37"/>
                <a:gd name="T6" fmla="*/ 12 w 23"/>
                <a:gd name="T7" fmla="*/ 21 h 37"/>
                <a:gd name="T8" fmla="*/ 8 w 23"/>
                <a:gd name="T9" fmla="*/ 19 h 37"/>
                <a:gd name="T10" fmla="*/ 0 w 23"/>
                <a:gd name="T11" fmla="*/ 10 h 37"/>
                <a:gd name="T12" fmla="*/ 13 w 23"/>
                <a:gd name="T13" fmla="*/ 0 h 37"/>
                <a:gd name="T14" fmla="*/ 21 w 23"/>
                <a:gd name="T15" fmla="*/ 1 h 37"/>
                <a:gd name="T16" fmla="*/ 21 w 23"/>
                <a:gd name="T17" fmla="*/ 6 h 37"/>
                <a:gd name="T18" fmla="*/ 13 w 23"/>
                <a:gd name="T19" fmla="*/ 4 h 37"/>
                <a:gd name="T20" fmla="*/ 5 w 23"/>
                <a:gd name="T21" fmla="*/ 9 h 37"/>
                <a:gd name="T22" fmla="*/ 12 w 23"/>
                <a:gd name="T23" fmla="*/ 15 h 37"/>
                <a:gd name="T24" fmla="*/ 15 w 23"/>
                <a:gd name="T25" fmla="*/ 16 h 37"/>
                <a:gd name="T26" fmla="*/ 23 w 23"/>
                <a:gd name="T27" fmla="*/ 26 h 37"/>
                <a:gd name="T28" fmla="*/ 10 w 23"/>
                <a:gd name="T29" fmla="*/ 37 h 37"/>
                <a:gd name="T30" fmla="*/ 0 w 23"/>
                <a:gd name="T31" fmla="*/ 36 h 37"/>
                <a:gd name="T32" fmla="*/ 0 w 23"/>
                <a:gd name="T33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7">
                  <a:moveTo>
                    <a:pt x="0" y="31"/>
                  </a:moveTo>
                  <a:cubicBezTo>
                    <a:pt x="3" y="32"/>
                    <a:pt x="6" y="33"/>
                    <a:pt x="9" y="33"/>
                  </a:cubicBezTo>
                  <a:cubicBezTo>
                    <a:pt x="13" y="33"/>
                    <a:pt x="18" y="32"/>
                    <a:pt x="18" y="27"/>
                  </a:cubicBezTo>
                  <a:cubicBezTo>
                    <a:pt x="18" y="24"/>
                    <a:pt x="14" y="22"/>
                    <a:pt x="12" y="2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4" y="17"/>
                    <a:pt x="0" y="15"/>
                    <a:pt x="0" y="10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15" y="0"/>
                    <a:pt x="18" y="1"/>
                    <a:pt x="21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5"/>
                    <a:pt x="15" y="4"/>
                    <a:pt x="13" y="4"/>
                  </a:cubicBezTo>
                  <a:cubicBezTo>
                    <a:pt x="10" y="4"/>
                    <a:pt x="5" y="6"/>
                    <a:pt x="5" y="9"/>
                  </a:cubicBezTo>
                  <a:cubicBezTo>
                    <a:pt x="5" y="12"/>
                    <a:pt x="10" y="13"/>
                    <a:pt x="12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19"/>
                    <a:pt x="23" y="21"/>
                    <a:pt x="23" y="26"/>
                  </a:cubicBezTo>
                  <a:cubicBezTo>
                    <a:pt x="23" y="34"/>
                    <a:pt x="17" y="37"/>
                    <a:pt x="10" y="37"/>
                  </a:cubicBezTo>
                  <a:cubicBezTo>
                    <a:pt x="7" y="37"/>
                    <a:pt x="3" y="37"/>
                    <a:pt x="0" y="36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 sz="18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521420" y="1315267"/>
            <a:ext cx="5346699" cy="4463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Accenture Architecture Services</a:t>
            </a:r>
          </a:p>
        </p:txBody>
      </p:sp>
    </p:spTree>
    <p:extLst>
      <p:ext uri="{BB962C8B-B14F-4D97-AF65-F5344CB8AC3E}">
        <p14:creationId xmlns:p14="http://schemas.microsoft.com/office/powerpoint/2010/main" val="26148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0800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07485" y="1576800"/>
            <a:ext cx="10977033" cy="49143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9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045710" y="6565968"/>
            <a:ext cx="677793" cy="161888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750">
                <a:solidFill>
                  <a:schemeClr val="tx2"/>
                </a:solidFill>
                <a:latin typeface="+mj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465321" y="6565968"/>
            <a:ext cx="5577479" cy="161888"/>
          </a:xfrm>
          <a:prstGeom prst="rect">
            <a:avLst/>
          </a:prstGeom>
          <a:noFill/>
        </p:spPr>
        <p:txBody>
          <a:bodyPr wrap="square" lIns="0" tIns="60949" rIns="121899" bIns="60949" anchor="ctr" anchorCtr="0">
            <a:noAutofit/>
          </a:bodyPr>
          <a:lstStyle>
            <a:lvl1pPr>
              <a:defRPr lang="en-AU" sz="75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>
                <a:solidFill>
                  <a:srgbClr val="666666"/>
                </a:solidFill>
              </a:rPr>
              <a:t>Copyright © 2016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68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 Image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4" b="46494"/>
          <a:stretch/>
        </p:blipFill>
        <p:spPr bwMode="auto">
          <a:xfrm flipH="1">
            <a:off x="44" y="0"/>
            <a:ext cx="12191957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 flipH="1">
            <a:off x="2667000" y="-2666997"/>
            <a:ext cx="6858001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5400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0618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Subtitle Image 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494" b="46494"/>
          <a:stretch/>
        </p:blipFill>
        <p:spPr bwMode="auto">
          <a:xfrm flipH="1">
            <a:off x="44" y="0"/>
            <a:ext cx="12191957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 rot="16200000" flipH="1">
            <a:off x="3456032" y="-1877967"/>
            <a:ext cx="5280024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0000"/>
                </a:schemeClr>
              </a:gs>
              <a:gs pos="7800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607485" y="1998664"/>
            <a:ext cx="10977033" cy="4479925"/>
          </a:xfrm>
        </p:spPr>
        <p:txBody>
          <a:bodyPr/>
          <a:lstStyle>
            <a:lvl1pPr>
              <a:defRPr>
                <a:solidFill>
                  <a:schemeClr val="accent5">
                    <a:lumMod val="10000"/>
                    <a:lumOff val="90000"/>
                  </a:schemeClr>
                </a:solidFill>
              </a:defRPr>
            </a:lvl1pPr>
            <a:lvl2pPr>
              <a:defRPr>
                <a:solidFill>
                  <a:schemeClr val="accent5">
                    <a:lumMod val="10000"/>
                    <a:lumOff val="90000"/>
                  </a:schemeClr>
                </a:solidFill>
              </a:defRPr>
            </a:lvl2pPr>
            <a:lvl3pPr>
              <a:defRPr>
                <a:solidFill>
                  <a:schemeClr val="accent5">
                    <a:lumMod val="10000"/>
                    <a:lumOff val="90000"/>
                  </a:schemeClr>
                </a:solidFill>
              </a:defRPr>
            </a:lvl3pPr>
            <a:lvl4pPr>
              <a:defRPr>
                <a:solidFill>
                  <a:schemeClr val="accent5">
                    <a:lumMod val="10000"/>
                    <a:lumOff val="90000"/>
                  </a:schemeClr>
                </a:solidFill>
              </a:defRPr>
            </a:lvl4pPr>
            <a:lvl5pPr>
              <a:defRPr>
                <a:solidFill>
                  <a:schemeClr val="accent5">
                    <a:lumMod val="10000"/>
                    <a:lumOff val="9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68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Subtitle Image BKG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19228" r="19718" b="350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Copyright © 2016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234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5346819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07367" y="1578021"/>
            <a:ext cx="5346819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39933" y="1182021"/>
            <a:ext cx="5344584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39933" y="1578021"/>
            <a:ext cx="5344584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8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07485" y="1578021"/>
            <a:ext cx="5346700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39933" y="1578021"/>
            <a:ext cx="5344584" cy="49148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7485" y="1195200"/>
            <a:ext cx="10977033" cy="52930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99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07485" y="1195200"/>
            <a:ext cx="5346700" cy="529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39934" y="1195200"/>
            <a:ext cx="5344583" cy="529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2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07485" y="1182021"/>
            <a:ext cx="10977033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  <a:latin typeface="+mj-lt"/>
              </a:defRPr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0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74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>
                <a:solidFill>
                  <a:srgbClr val="666666"/>
                </a:solidFill>
              </a:rPr>
              <a:t>Copyright © 2015 Accenture  All rights reserved.</a:t>
            </a:r>
            <a:endParaRPr dirty="0">
              <a:solidFill>
                <a:srgbClr val="666666"/>
              </a:solidFill>
            </a:endParaRPr>
          </a:p>
        </p:txBody>
      </p:sp>
      <p:grpSp>
        <p:nvGrpSpPr>
          <p:cNvPr id="6" name="Group 5" hidden="1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78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5" y="1194793"/>
            <a:ext cx="10977033" cy="5298081"/>
          </a:xfrm>
          <a:prstGeom prst="rect">
            <a:avLst/>
          </a:prstGeom>
        </p:spPr>
        <p:txBody>
          <a:bodyPr vert="horz" lIns="0" tIns="4572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5" y="116206"/>
            <a:ext cx="10977033" cy="1002979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53807" y="6575425"/>
            <a:ext cx="730711" cy="128588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66666"/>
              </a:solidFill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07485" y="6575425"/>
            <a:ext cx="5414433" cy="128588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>
            <a:lvl1pPr>
              <a:defRPr lang="en-AU" sz="900">
                <a:solidFill>
                  <a:schemeClr val="tx2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666666"/>
                </a:solidFill>
                <a:cs typeface="Arial" charset="0"/>
              </a:rPr>
              <a:t>Copyright © 2015 Accenture  All rights reserved.</a:t>
            </a:r>
            <a:endParaRPr dirty="0">
              <a:solidFill>
                <a:srgbClr val="666666"/>
              </a:solidFill>
              <a:cs typeface="Arial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7485" y="1159234"/>
            <a:ext cx="1158451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1" r:id="rId18"/>
    <p:sldLayoutId id="2147483943" r:id="rId19"/>
    <p:sldLayoutId id="2147483944" r:id="rId20"/>
    <p:sldLayoutId id="2147483946" r:id="rId21"/>
    <p:sldLayoutId id="2147483947" r:id="rId22"/>
    <p:sldLayoutId id="2147483948" r:id="rId23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500" b="0" kern="1200" spc="-40" baseline="0" dirty="0" smtClean="0">
          <a:solidFill>
            <a:schemeClr val="accent5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buFont typeface="Arial" charset="0"/>
        <a:defRPr sz="24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621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361950" indent="-185738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538163" indent="-176213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715963" indent="-17780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900113" indent="-184150" algn="l" rtl="0" eaLnBrk="1" fontAlgn="base" hangingPunct="1">
        <a:spcBef>
          <a:spcPts val="6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jp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51.png"/><Relationship Id="rId3" Type="http://schemas.openxmlformats.org/officeDocument/2006/relationships/image" Target="../media/image44.png"/><Relationship Id="rId21" Type="http://schemas.openxmlformats.org/officeDocument/2006/relationships/image" Target="../media/image32.png"/><Relationship Id="rId7" Type="http://schemas.openxmlformats.org/officeDocument/2006/relationships/image" Target="../media/image4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50.png"/><Relationship Id="rId2" Type="http://schemas.openxmlformats.org/officeDocument/2006/relationships/image" Target="../media/image43.png"/><Relationship Id="rId16" Type="http://schemas.openxmlformats.org/officeDocument/2006/relationships/image" Target="../media/image22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11" Type="http://schemas.openxmlformats.org/officeDocument/2006/relationships/image" Target="../media/image17.png"/><Relationship Id="rId24" Type="http://schemas.openxmlformats.org/officeDocument/2006/relationships/image" Target="../media/image2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7.png"/><Relationship Id="rId28" Type="http://schemas.openxmlformats.org/officeDocument/2006/relationships/image" Target="../media/image42.jpg"/><Relationship Id="rId10" Type="http://schemas.openxmlformats.org/officeDocument/2006/relationships/image" Target="../media/image49.png"/><Relationship Id="rId19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07485" y="1761653"/>
            <a:ext cx="8403165" cy="996950"/>
          </a:xfrm>
        </p:spPr>
        <p:txBody>
          <a:bodyPr/>
          <a:lstStyle/>
          <a:p>
            <a:r>
              <a:rPr lang="en-AU" dirty="0"/>
              <a:t>Transforming a 100,000 person IT Department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03888" y="470264"/>
            <a:ext cx="4823994" cy="2207988"/>
            <a:chOff x="2670413" y="1679463"/>
            <a:chExt cx="3684182" cy="1614127"/>
          </a:xfrm>
        </p:grpSpPr>
        <p:sp>
          <p:nvSpPr>
            <p:cNvPr id="33" name="Isosceles Triangle 32"/>
            <p:cNvSpPr/>
            <p:nvPr/>
          </p:nvSpPr>
          <p:spPr>
            <a:xfrm rot="10800000">
              <a:off x="2678388" y="2100433"/>
              <a:ext cx="3676207" cy="1193157"/>
            </a:xfrm>
            <a:prstGeom prst="triangle">
              <a:avLst>
                <a:gd name="adj" fmla="val 49054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219075" latinLnBrk="1" hangingPunct="0"/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670413" y="1679463"/>
              <a:ext cx="3684182" cy="771304"/>
            </a:xfrm>
            <a:prstGeom prst="round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noAutofit/>
            </a:bodyPr>
            <a:lstStyle/>
            <a:p>
              <a:pPr algn="ctr" defTabSz="219075" latinLnBrk="1" hangingPunct="0"/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Engagements</a:t>
              </a:r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9100" y="1871197"/>
            <a:ext cx="4376219" cy="3156748"/>
            <a:chOff x="654844" y="2703602"/>
            <a:chExt cx="2417488" cy="2307708"/>
          </a:xfrm>
        </p:grpSpPr>
        <p:sp>
          <p:nvSpPr>
            <p:cNvPr id="29" name="Isosceles Triangle 28"/>
            <p:cNvSpPr/>
            <p:nvPr/>
          </p:nvSpPr>
          <p:spPr>
            <a:xfrm rot="5400000">
              <a:off x="1391557" y="3323945"/>
              <a:ext cx="2301118" cy="1060432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54844" y="2703602"/>
              <a:ext cx="1570019" cy="2307708"/>
            </a:xfrm>
            <a:prstGeom prst="round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Industry</a:t>
              </a:r>
              <a:b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</a:br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Assets</a:t>
              </a:r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6713" y="1727822"/>
            <a:ext cx="4298087" cy="3156750"/>
            <a:chOff x="6105620" y="2598789"/>
            <a:chExt cx="3282536" cy="2307710"/>
          </a:xfrm>
        </p:grpSpPr>
        <p:sp>
          <p:nvSpPr>
            <p:cNvPr id="30" name="Isosceles Triangle 29"/>
            <p:cNvSpPr/>
            <p:nvPr/>
          </p:nvSpPr>
          <p:spPr>
            <a:xfrm rot="16200000" flipH="1">
              <a:off x="5578492" y="3128513"/>
              <a:ext cx="2305114" cy="1250857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51657" y="2598789"/>
              <a:ext cx="2336499" cy="2307708"/>
            </a:xfrm>
            <a:prstGeom prst="round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Platform</a:t>
              </a:r>
              <a:b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</a:br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&amp; Delivery</a:t>
              </a:r>
              <a:b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</a:br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Assets</a:t>
              </a:r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83495" y="3377753"/>
            <a:ext cx="4796223" cy="2767930"/>
            <a:chOff x="2731211" y="3804953"/>
            <a:chExt cx="3662973" cy="2023467"/>
          </a:xfrm>
        </p:grpSpPr>
        <p:sp>
          <p:nvSpPr>
            <p:cNvPr id="35" name="Right Triangle 34"/>
            <p:cNvSpPr/>
            <p:nvPr/>
          </p:nvSpPr>
          <p:spPr>
            <a:xfrm>
              <a:off x="4352734" y="3804953"/>
              <a:ext cx="2041450" cy="1344365"/>
            </a:xfrm>
            <a:prstGeom prst="rt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731211" y="4121685"/>
              <a:ext cx="1526993" cy="1059780"/>
            </a:xfrm>
            <a:custGeom>
              <a:avLst/>
              <a:gdLst>
                <a:gd name="connsiteX0" fmla="*/ 2530549 w 3848986"/>
                <a:gd name="connsiteY0" fmla="*/ 1913860 h 1913860"/>
                <a:gd name="connsiteX1" fmla="*/ 3848986 w 3848986"/>
                <a:gd name="connsiteY1" fmla="*/ 0 h 1913860"/>
                <a:gd name="connsiteX2" fmla="*/ 0 w 3848986"/>
                <a:gd name="connsiteY2" fmla="*/ 1892595 h 1913860"/>
                <a:gd name="connsiteX3" fmla="*/ 2530549 w 3848986"/>
                <a:gd name="connsiteY3" fmla="*/ 1913860 h 1913860"/>
                <a:gd name="connsiteX0" fmla="*/ 3604613 w 3848986"/>
                <a:gd name="connsiteY0" fmla="*/ 1913860 h 1913860"/>
                <a:gd name="connsiteX1" fmla="*/ 3848986 w 3848986"/>
                <a:gd name="connsiteY1" fmla="*/ 0 h 1913860"/>
                <a:gd name="connsiteX2" fmla="*/ 0 w 3848986"/>
                <a:gd name="connsiteY2" fmla="*/ 1892595 h 1913860"/>
                <a:gd name="connsiteX3" fmla="*/ 3604613 w 3848986"/>
                <a:gd name="connsiteY3" fmla="*/ 1913860 h 191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986" h="1913860">
                  <a:moveTo>
                    <a:pt x="3604613" y="1913860"/>
                  </a:moveTo>
                  <a:lnTo>
                    <a:pt x="3848986" y="0"/>
                  </a:lnTo>
                  <a:lnTo>
                    <a:pt x="0" y="1892595"/>
                  </a:lnTo>
                  <a:lnTo>
                    <a:pt x="3604613" y="191386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352734" y="5057116"/>
              <a:ext cx="2041449" cy="771304"/>
            </a:xfrm>
            <a:prstGeom prst="round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Clouds</a:t>
              </a:r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49874" y="5057116"/>
              <a:ext cx="1451347" cy="771304"/>
            </a:xfrm>
            <a:prstGeom prst="round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19050" rtlCol="0" anchor="ctr">
              <a:noAutofit/>
            </a:bodyPr>
            <a:lstStyle/>
            <a:p>
              <a:pPr algn="ctr" defTabSz="219075" latinLnBrk="1" hangingPunct="0"/>
              <a:r>
                <a:rPr lang="en-GB" sz="3200" dirty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On-</a:t>
              </a:r>
              <a:r>
                <a:rPr lang="en-GB" sz="3200" dirty="0" err="1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rPr>
                <a:t>Prem</a:t>
              </a:r>
              <a:endParaRPr lang="en-US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350087" y="2188001"/>
            <a:ext cx="3633657" cy="2156998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19050" rtlCol="0" anchor="ctr">
            <a:noAutofit/>
          </a:bodyPr>
          <a:lstStyle/>
          <a:p>
            <a:pPr algn="ctr" defTabSz="219075" latinLnBrk="1" hangingPunct="0"/>
            <a:r>
              <a:rPr lang="en-GB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DevOps</a:t>
            </a:r>
            <a:br>
              <a:rPr lang="en-GB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</a:br>
            <a:r>
              <a:rPr lang="en-GB" sz="320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Platform</a:t>
            </a:r>
            <a:endParaRPr lang="en-US" sz="320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18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2641" y="2990784"/>
            <a:ext cx="5285066" cy="34041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520" b="1" dirty="0">
              <a:solidFill>
                <a:srgbClr val="46B3D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9846" y="2990784"/>
            <a:ext cx="5296172" cy="34041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520" b="1" dirty="0">
              <a:solidFill>
                <a:srgbClr val="46B3D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517" y="5935858"/>
            <a:ext cx="1809762" cy="369154"/>
          </a:xfrm>
          <a:prstGeom prst="rect">
            <a:avLst/>
          </a:prstGeom>
        </p:spPr>
      </p:pic>
      <p:pic>
        <p:nvPicPr>
          <p:cNvPr id="8" name="Picture 8" descr="http://d1o4bwz7xyo9sy.cloudfront.net/sites/default/files/pictures/images/gpu_amazon_ec2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2979" y="5686894"/>
            <a:ext cx="1051606" cy="675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libcloud.readthedocs.org/en/latest/_images/gc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4105" y="5708275"/>
            <a:ext cx="2463655" cy="8231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60136" y="5313520"/>
            <a:ext cx="1637160" cy="37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50" dirty="0">
                <a:solidFill>
                  <a:srgbClr val="00B0F0"/>
                </a:solidFill>
              </a:rPr>
              <a:t>On Premise</a:t>
            </a:r>
            <a:endParaRPr lang="en-US" sz="1250" dirty="0">
              <a:solidFill>
                <a:srgbClr val="00B0F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28783" y="5589335"/>
            <a:ext cx="1381884" cy="619145"/>
            <a:chOff x="935500" y="3436095"/>
            <a:chExt cx="1528326" cy="41360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35500" y="3436095"/>
              <a:ext cx="1528326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81" t="-28481" r="-1" b="13324"/>
            <a:stretch/>
          </p:blipFill>
          <p:spPr bwMode="auto">
            <a:xfrm>
              <a:off x="1090049" y="3557717"/>
              <a:ext cx="1180725" cy="291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6" name="Picture 8" descr="http://d1o4bwz7xyo9sy.cloudfront.net/sites/default/files/pictures/images/gpu_amazon_ec2_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27734" y="5270935"/>
            <a:ext cx="1669218" cy="1071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496" y="4938953"/>
            <a:ext cx="1428476" cy="673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813" y="4938953"/>
            <a:ext cx="1428476" cy="673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rot="16200000">
            <a:off x="-791911" y="3838829"/>
            <a:ext cx="2550349" cy="61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B0F0"/>
                </a:solidFill>
              </a:rPr>
              <a:t>Core Tools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9850" y="4967291"/>
            <a:ext cx="5078727" cy="29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1325862" y="5256387"/>
            <a:ext cx="1207329" cy="540936"/>
            <a:chOff x="935500" y="3436095"/>
            <a:chExt cx="1528326" cy="413603"/>
          </a:xfrm>
        </p:grpSpPr>
        <p:pic>
          <p:nvPicPr>
            <p:cNvPr id="10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35500" y="3436095"/>
              <a:ext cx="1528326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2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81" t="-28481" r="-1" b="13324"/>
            <a:stretch/>
          </p:blipFill>
          <p:spPr bwMode="auto">
            <a:xfrm>
              <a:off x="1090049" y="3557717"/>
              <a:ext cx="1180725" cy="2919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6451106" y="3174473"/>
            <a:ext cx="5225346" cy="700437"/>
            <a:chOff x="23938748" y="7340555"/>
            <a:chExt cx="17369869" cy="1372967"/>
          </a:xfrm>
        </p:grpSpPr>
        <p:sp>
          <p:nvSpPr>
            <p:cNvPr id="91" name="Pentagon 90"/>
            <p:cNvSpPr/>
            <p:nvPr/>
          </p:nvSpPr>
          <p:spPr>
            <a:xfrm>
              <a:off x="23938748" y="7344657"/>
              <a:ext cx="2158809" cy="1364762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92" name="Chevron 91"/>
            <p:cNvSpPr/>
            <p:nvPr/>
          </p:nvSpPr>
          <p:spPr>
            <a:xfrm>
              <a:off x="25595716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93" name="Chevron 92"/>
            <p:cNvSpPr/>
            <p:nvPr/>
          </p:nvSpPr>
          <p:spPr>
            <a:xfrm>
              <a:off x="28609725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94" name="Chevron 93"/>
            <p:cNvSpPr/>
            <p:nvPr/>
          </p:nvSpPr>
          <p:spPr>
            <a:xfrm>
              <a:off x="31645431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96" name="Chevron 95"/>
            <p:cNvSpPr/>
            <p:nvPr/>
          </p:nvSpPr>
          <p:spPr>
            <a:xfrm>
              <a:off x="34681216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1" name="Chevron 110"/>
            <p:cNvSpPr/>
            <p:nvPr/>
          </p:nvSpPr>
          <p:spPr>
            <a:xfrm>
              <a:off x="37775817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11018" y="3156204"/>
            <a:ext cx="5225346" cy="700437"/>
            <a:chOff x="23938748" y="7340555"/>
            <a:chExt cx="17369869" cy="1372967"/>
          </a:xfrm>
        </p:grpSpPr>
        <p:sp>
          <p:nvSpPr>
            <p:cNvPr id="114" name="Pentagon 113"/>
            <p:cNvSpPr/>
            <p:nvPr/>
          </p:nvSpPr>
          <p:spPr>
            <a:xfrm>
              <a:off x="23938748" y="7344657"/>
              <a:ext cx="2158809" cy="1364762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5" name="Chevron 114"/>
            <p:cNvSpPr/>
            <p:nvPr/>
          </p:nvSpPr>
          <p:spPr>
            <a:xfrm>
              <a:off x="25595716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6" name="Chevron 115"/>
            <p:cNvSpPr/>
            <p:nvPr/>
          </p:nvSpPr>
          <p:spPr>
            <a:xfrm>
              <a:off x="28609725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7" name="Chevron 116"/>
            <p:cNvSpPr/>
            <p:nvPr/>
          </p:nvSpPr>
          <p:spPr>
            <a:xfrm>
              <a:off x="31645431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8" name="Chevron 117"/>
            <p:cNvSpPr/>
            <p:nvPr/>
          </p:nvSpPr>
          <p:spPr>
            <a:xfrm>
              <a:off x="34681216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119" name="Chevron 118"/>
            <p:cNvSpPr/>
            <p:nvPr/>
          </p:nvSpPr>
          <p:spPr>
            <a:xfrm>
              <a:off x="37775817" y="7340555"/>
              <a:ext cx="3532800" cy="1372967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00B0F0"/>
                </a:solidFill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6397640" y="4993474"/>
            <a:ext cx="5264898" cy="2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53424" y="3939542"/>
            <a:ext cx="10506925" cy="1049533"/>
            <a:chOff x="4838470" y="8816243"/>
            <a:chExt cx="31811274" cy="2057246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38470" y="9972180"/>
              <a:ext cx="1138773" cy="56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51592" y="8861470"/>
              <a:ext cx="1125649" cy="100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23"/>
            <p:cNvGrpSpPr/>
            <p:nvPr/>
          </p:nvGrpSpPr>
          <p:grpSpPr>
            <a:xfrm>
              <a:off x="6926862" y="8816243"/>
              <a:ext cx="1382187" cy="1910910"/>
              <a:chOff x="1483089" y="3805064"/>
              <a:chExt cx="511946" cy="707779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99565" y="3805064"/>
                <a:ext cx="495470" cy="649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483089" y="4278200"/>
                <a:ext cx="511946" cy="234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1911224" y="8964938"/>
              <a:ext cx="1225692" cy="1393438"/>
              <a:chOff x="2071535" y="3815802"/>
              <a:chExt cx="567462" cy="645124"/>
            </a:xfrm>
          </p:grpSpPr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71535" y="3815802"/>
                <a:ext cx="567462" cy="56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2116926" y="4377726"/>
                <a:ext cx="476681" cy="83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GB" sz="450" b="1" dirty="0"/>
                  <a:t>Selenium</a:t>
                </a:r>
                <a:endParaRPr lang="en-US" sz="450" b="1" dirty="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51995" y="9011180"/>
              <a:ext cx="1295926" cy="1123854"/>
            </a:xfrm>
            <a:prstGeom prst="rect">
              <a:avLst/>
            </a:prstGeom>
          </p:spPr>
        </p:pic>
        <p:grpSp>
          <p:nvGrpSpPr>
            <p:cNvPr id="120" name="Group 119"/>
            <p:cNvGrpSpPr/>
            <p:nvPr/>
          </p:nvGrpSpPr>
          <p:grpSpPr>
            <a:xfrm>
              <a:off x="17337672" y="8976035"/>
              <a:ext cx="1616280" cy="1614442"/>
              <a:chOff x="16788152" y="9099736"/>
              <a:chExt cx="1806197" cy="1804143"/>
            </a:xfrm>
          </p:grpSpPr>
          <p:pic>
            <p:nvPicPr>
              <p:cNvPr id="39" name="Picture 30" descr="https://kevinkirsche.com/content/images/2014/Aug/logstash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3334" y="9649038"/>
                <a:ext cx="1788228" cy="678171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40" name="Picture 34" descr="http://3.bp.blogspot.com/-oJumEVaqtxg/VMQ3yBPJXnI/AAAAAAAAFGs/cKA7zu7BJNo/s1600/kibana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1134" y="10275609"/>
                <a:ext cx="1753215" cy="628270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  <p:pic>
            <p:nvPicPr>
              <p:cNvPr id="41" name="Picture 57" descr="https://www.elastic.co/static/img/logo-elastic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8152" y="9099736"/>
                <a:ext cx="1803410" cy="551844"/>
              </a:xfrm>
              <a:prstGeom prst="rect">
                <a:avLst/>
              </a:prstGeom>
              <a:solidFill>
                <a:schemeClr val="bg1"/>
              </a:solidFill>
              <a:extLst/>
            </p:spPr>
          </p:pic>
        </p:grpSp>
        <p:pic>
          <p:nvPicPr>
            <p:cNvPr id="66" name="Picture 3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160362" y="8953596"/>
              <a:ext cx="873860" cy="118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976847" y="8966265"/>
              <a:ext cx="2379986" cy="1659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034222" y="8960388"/>
              <a:ext cx="1112698" cy="81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5" t="25885" r="26054" b="28857"/>
            <a:stretch/>
          </p:blipFill>
          <p:spPr>
            <a:xfrm>
              <a:off x="11921009" y="10125579"/>
              <a:ext cx="2140685" cy="650086"/>
            </a:xfrm>
            <a:prstGeom prst="rect">
              <a:avLst/>
            </a:prstGeom>
          </p:spPr>
        </p:pic>
        <p:pic>
          <p:nvPicPr>
            <p:cNvPr id="32" name="Picture 8" descr="https://encrypted-tbn1.gstatic.com/images?q=tbn:ANd9GcSLPNrqbCPJMpKMh_Eb6_2hB_dBVre_kbhImcAiLYdND_T9Q3QPILgrilsz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21831" y="8897666"/>
              <a:ext cx="2587082" cy="111002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://www.atlassian.com/dms/wac/images/press/Atlassian-logos/logoJIRAPNG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6359" y="10032889"/>
              <a:ext cx="1543341" cy="840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6" descr="http://static1.squarespace.com/static/512f7f28e4b0e0699d176018/t/5660474fe4b020f4bf3a7337/1449150287602/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4911" y="10087775"/>
              <a:ext cx="2681535" cy="6975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://blog.docker.com/wp-content/uploads/2013/08/KuDr42X_ITXghJhSInDZekNEF0jLt3NeVxtRye3tqc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42" y="8963451"/>
              <a:ext cx="2593986" cy="8810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975794" y="8982985"/>
              <a:ext cx="2640780" cy="660195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9736689" y="8965423"/>
              <a:ext cx="2616153" cy="976602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27481017" y="8894601"/>
              <a:ext cx="2121375" cy="1037679"/>
              <a:chOff x="32213549" y="7618575"/>
              <a:chExt cx="2121375" cy="1037679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10" t="-12921" r="49751" b="504"/>
              <a:stretch/>
            </p:blipFill>
            <p:spPr>
              <a:xfrm>
                <a:off x="32213549" y="7618575"/>
                <a:ext cx="2121375" cy="61520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461"/>
              <a:stretch/>
            </p:blipFill>
            <p:spPr>
              <a:xfrm>
                <a:off x="32213549" y="8108999"/>
                <a:ext cx="2121375" cy="547255"/>
              </a:xfrm>
              <a:prstGeom prst="rect">
                <a:avLst/>
              </a:prstGeom>
            </p:spPr>
          </p:pic>
        </p:grpSp>
        <p:sp>
          <p:nvSpPr>
            <p:cNvPr id="95" name="TextBox 94"/>
            <p:cNvSpPr txBox="1"/>
            <p:nvPr/>
          </p:nvSpPr>
          <p:spPr>
            <a:xfrm rot="19800000">
              <a:off x="30184758" y="9246976"/>
              <a:ext cx="1745190" cy="4193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450" dirty="0"/>
                <a:t>Roadmap</a:t>
              </a:r>
              <a:endParaRPr lang="en-US" sz="450" dirty="0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53818" y="8960388"/>
              <a:ext cx="1295926" cy="1123854"/>
            </a:xfrm>
            <a:prstGeom prst="rect">
              <a:avLst/>
            </a:prstGeom>
          </p:spPr>
        </p:pic>
      </p:grpSp>
      <p:sp>
        <p:nvSpPr>
          <p:cNvPr id="73" name="Rectangle 72"/>
          <p:cNvSpPr/>
          <p:nvPr/>
        </p:nvSpPr>
        <p:spPr>
          <a:xfrm>
            <a:off x="769850" y="2550021"/>
            <a:ext cx="5289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3200" b="1" dirty="0">
                <a:solidFill>
                  <a:srgbClr val="46B3DA"/>
                </a:solidFill>
              </a:rPr>
              <a:t>Dedicated Instance (OSS)</a:t>
            </a:r>
            <a:endParaRPr lang="en-US" sz="3200" b="1" dirty="0">
              <a:solidFill>
                <a:srgbClr val="46B3DA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02641" y="2550021"/>
            <a:ext cx="528506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3200" b="1" dirty="0">
                <a:solidFill>
                  <a:srgbClr val="46B3DA"/>
                </a:solidFill>
              </a:rPr>
              <a:t>Managed Service</a:t>
            </a:r>
            <a:endParaRPr lang="en-US" sz="3200" b="1" dirty="0">
              <a:solidFill>
                <a:srgbClr val="46B3DA"/>
              </a:solidFill>
            </a:endParaRPr>
          </a:p>
        </p:txBody>
      </p:sp>
      <p:sp>
        <p:nvSpPr>
          <p:cNvPr id="71" name="Left-Right Arrow 70"/>
          <p:cNvSpPr/>
          <p:nvPr/>
        </p:nvSpPr>
        <p:spPr>
          <a:xfrm>
            <a:off x="5557865" y="4567620"/>
            <a:ext cx="1345116" cy="781621"/>
          </a:xfrm>
          <a:prstGeom prst="leftRightArrow">
            <a:avLst/>
          </a:prstGeom>
          <a:solidFill>
            <a:srgbClr val="97359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50" dirty="0">
                <a:solidFill>
                  <a:schemeClr val="bg1"/>
                </a:solidFill>
              </a:rPr>
              <a:t>Hybrid</a:t>
            </a:r>
            <a:endParaRPr lang="en-US" sz="125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57706" y="574766"/>
            <a:ext cx="10977094" cy="1876406"/>
            <a:chOff x="471181" y="1059561"/>
            <a:chExt cx="8278922" cy="1417319"/>
          </a:xfrm>
        </p:grpSpPr>
        <p:grpSp>
          <p:nvGrpSpPr>
            <p:cNvPr id="150" name="Group 149"/>
            <p:cNvGrpSpPr/>
            <p:nvPr/>
          </p:nvGrpSpPr>
          <p:grpSpPr>
            <a:xfrm>
              <a:off x="471181" y="1059561"/>
              <a:ext cx="8278922" cy="1417319"/>
              <a:chOff x="4546252" y="1498470"/>
              <a:chExt cx="33234782" cy="3678048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546252" y="1498470"/>
                <a:ext cx="33234782" cy="3678048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200" b="1" dirty="0">
                  <a:solidFill>
                    <a:srgbClr val="46B3DA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7712875" y="2740352"/>
                <a:ext cx="4443474" cy="832541"/>
              </a:xfrm>
              <a:prstGeom prst="rect">
                <a:avLst/>
              </a:prstGeom>
              <a:noFill/>
            </p:spPr>
            <p:txBody>
              <a:bodyPr wrap="none" lIns="12344" rIns="12344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b="1" dirty="0">
                    <a:solidFill>
                      <a:schemeClr val="bg1"/>
                    </a:solidFill>
                  </a:rPr>
                  <a:t>ACCENTURE OPEN</a:t>
                </a:r>
                <a:br>
                  <a:rPr lang="en-GB" sz="1200" b="1" dirty="0">
                    <a:solidFill>
                      <a:schemeClr val="bg1"/>
                    </a:solidFill>
                  </a:rPr>
                </a:br>
                <a:r>
                  <a:rPr lang="en-GB" sz="1200" b="1" dirty="0">
                    <a:solidFill>
                      <a:schemeClr val="bg1"/>
                    </a:solidFill>
                  </a:rPr>
                  <a:t>WEB PLATFORM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434"/>
              <a:stretch/>
            </p:blipFill>
            <p:spPr>
              <a:xfrm>
                <a:off x="23428022" y="2880699"/>
                <a:ext cx="2530641" cy="855971"/>
              </a:xfrm>
              <a:prstGeom prst="rect">
                <a:avLst/>
              </a:prstGeom>
            </p:spPr>
          </p:pic>
          <p:pic>
            <p:nvPicPr>
              <p:cNvPr id="58" name="Picture 20" descr="https://encrypted-tbn3.gstatic.com/images?q=tbn:ANd9GcRwbdSvDfW_T7eqYiK847s_bmh_9YXLCEo8TmmfAJ7HH88zaS2bvHqgMr4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51484" y="3836631"/>
                <a:ext cx="1826094" cy="112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2" descr="https://encrypted-tbn2.gstatic.com/images?q=tbn:ANd9GcSoDPjvT4_fW5TJNWSmr3GsjBQtaFcr_T1xK7tr8l6ex4NHc8iF"/>
              <p:cNvPicPr>
                <a:picLocks noChangeAspect="1" noChangeArrowheads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9116293" y="3856376"/>
                <a:ext cx="1687259" cy="1032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609635" y="2785535"/>
                <a:ext cx="3509793" cy="864973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13016" y="3856376"/>
                <a:ext cx="1733989" cy="1011493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37120" y="3836631"/>
                <a:ext cx="2358525" cy="1228556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20658271" y="3786817"/>
                <a:ext cx="7124684" cy="1146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b="1" dirty="0">
                    <a:solidFill>
                      <a:schemeClr val="bg1"/>
                    </a:solidFill>
                  </a:rPr>
                  <a:t>+ Others</a:t>
                </a:r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8993515" y="1513651"/>
                <a:ext cx="5659956" cy="11462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>
                    <a:solidFill>
                      <a:schemeClr val="bg1"/>
                    </a:solidFill>
                  </a:rPr>
                  <a:t>Cartridge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675599" y="2749259"/>
                <a:ext cx="2281568" cy="719165"/>
              </a:xfrm>
              <a:prstGeom prst="rect">
                <a:avLst/>
              </a:prstGeom>
              <a:noFill/>
            </p:spPr>
            <p:txBody>
              <a:bodyPr wrap="none" lIns="12344" rIns="12344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667" b="1" dirty="0">
                    <a:solidFill>
                      <a:schemeClr val="bg1"/>
                    </a:solidFill>
                  </a:rPr>
                  <a:t>ACCENTURE</a:t>
                </a:r>
                <a:br>
                  <a:rPr lang="en-GB" sz="667" b="1" dirty="0">
                    <a:solidFill>
                      <a:schemeClr val="bg1"/>
                    </a:solidFill>
                  </a:rPr>
                </a:br>
                <a:r>
                  <a:rPr lang="en-GB" sz="667" b="1" dirty="0">
                    <a:solidFill>
                      <a:schemeClr val="bg1"/>
                    </a:solidFill>
                  </a:rPr>
                  <a:t>DIGITAL/01</a:t>
                </a:r>
                <a:endParaRPr lang="en-US" sz="667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3167396" y="2747606"/>
                <a:ext cx="4574513" cy="832541"/>
              </a:xfrm>
              <a:prstGeom prst="rect">
                <a:avLst/>
              </a:prstGeom>
              <a:noFill/>
            </p:spPr>
            <p:txBody>
              <a:bodyPr wrap="none" lIns="12344" rIns="12344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b="1" dirty="0">
                    <a:solidFill>
                      <a:schemeClr val="bg1"/>
                    </a:solidFill>
                  </a:rPr>
                  <a:t>ACCENTURE VIDEO</a:t>
                </a:r>
                <a:br>
                  <a:rPr lang="en-GB" sz="1200" b="1" dirty="0">
                    <a:solidFill>
                      <a:schemeClr val="bg1"/>
                    </a:solidFill>
                  </a:rPr>
                </a:br>
                <a:r>
                  <a:rPr lang="en-GB" sz="1200" b="1" dirty="0">
                    <a:solidFill>
                      <a:schemeClr val="bg1"/>
                    </a:solidFill>
                  </a:rPr>
                  <a:t>SOLUTIONS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6259540" y="1119757"/>
              <a:ext cx="2402261" cy="1313169"/>
              <a:chOff x="27976805" y="1526828"/>
              <a:chExt cx="9643604" cy="3407773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27976805" y="1526828"/>
                <a:ext cx="9594050" cy="340777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520" b="1" dirty="0">
                  <a:solidFill>
                    <a:srgbClr val="46B3DA"/>
                  </a:solidFill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8064837" y="1611526"/>
                <a:ext cx="9555572" cy="1918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3200" b="1" dirty="0">
                    <a:solidFill>
                      <a:srgbClr val="46B3DA"/>
                    </a:solidFill>
                  </a:rPr>
                  <a:t>Platform</a:t>
                </a:r>
                <a:br>
                  <a:rPr lang="en-GB" sz="3200" b="1" dirty="0">
                    <a:solidFill>
                      <a:srgbClr val="46B3DA"/>
                    </a:solidFill>
                  </a:rPr>
                </a:br>
                <a:r>
                  <a:rPr lang="en-GB" sz="3200" b="1" dirty="0">
                    <a:solidFill>
                      <a:srgbClr val="46B3DA"/>
                    </a:solidFill>
                  </a:rPr>
                  <a:t>Extension</a:t>
                </a:r>
                <a:endParaRPr lang="en-US" sz="3200" b="1" dirty="0">
                  <a:solidFill>
                    <a:srgbClr val="46B3DA"/>
                  </a:solidFill>
                </a:endParaRPr>
              </a:p>
            </p:txBody>
          </p:sp>
          <p:pic>
            <p:nvPicPr>
              <p:cNvPr id="132" name="Picture 3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909139" y="3518194"/>
                <a:ext cx="1696679" cy="1257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4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36199" y="3542859"/>
                <a:ext cx="3430169" cy="1165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33"/>
              <a:srcRect r="63870"/>
              <a:stretch/>
            </p:blipFill>
            <p:spPr>
              <a:xfrm>
                <a:off x="35253114" y="3522655"/>
                <a:ext cx="1588065" cy="12642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6711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3506500" y="1368291"/>
            <a:ext cx="3624749" cy="3991276"/>
          </a:xfrm>
          <a:prstGeom prst="roundRect">
            <a:avLst>
              <a:gd name="adj" fmla="val 1489"/>
            </a:avLst>
          </a:prstGeom>
          <a:noFill/>
          <a:ln w="28575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43" name="TextBox 32"/>
          <p:cNvSpPr txBox="1">
            <a:spLocks noChangeArrowheads="1"/>
          </p:cNvSpPr>
          <p:nvPr/>
        </p:nvSpPr>
        <p:spPr bwMode="auto">
          <a:xfrm>
            <a:off x="3369109" y="1279793"/>
            <a:ext cx="28616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Helvetica Neue"/>
                <a:ea typeface="Verdana" pitchFamily="34" charset="0"/>
                <a:cs typeface="Helvetica Neue"/>
              </a:rPr>
              <a:t>Availability Zone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3273288" y="979709"/>
            <a:ext cx="8461512" cy="4530755"/>
          </a:xfrm>
          <a:prstGeom prst="roundRect">
            <a:avLst>
              <a:gd name="adj" fmla="val 2053"/>
            </a:avLst>
          </a:prstGeom>
          <a:noFill/>
          <a:ln w="28575">
            <a:solidFill>
              <a:srgbClr val="00B0F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8" name="Picture 197" descr="AWS-Clou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36" y="42497"/>
            <a:ext cx="1089013" cy="147998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574021" y="106944"/>
            <a:ext cx="2157614" cy="1067057"/>
            <a:chOff x="11011584" y="-53920"/>
            <a:chExt cx="5753636" cy="2845480"/>
          </a:xfrm>
        </p:grpSpPr>
        <p:pic>
          <p:nvPicPr>
            <p:cNvPr id="145" name="Picture 144" descr="Interne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1584" y="-53920"/>
              <a:ext cx="1106816" cy="1183321"/>
            </a:xfrm>
            <a:prstGeom prst="rect">
              <a:avLst/>
            </a:prstGeom>
          </p:spPr>
        </p:pic>
        <p:sp>
          <p:nvSpPr>
            <p:cNvPr id="146" name="TextBox 145"/>
            <p:cNvSpPr txBox="1"/>
            <p:nvPr/>
          </p:nvSpPr>
          <p:spPr>
            <a:xfrm>
              <a:off x="12118400" y="763918"/>
              <a:ext cx="4646820" cy="984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F0"/>
                  </a:solidFill>
                  <a:latin typeface="Helvetica Neue"/>
                  <a:cs typeface="Helvetica Neue"/>
                </a:rPr>
                <a:t>Internet</a:t>
              </a:r>
            </a:p>
          </p:txBody>
        </p:sp>
        <p:sp>
          <p:nvSpPr>
            <p:cNvPr id="147" name="Up-Down Arrow 146"/>
            <p:cNvSpPr/>
            <p:nvPr/>
          </p:nvSpPr>
          <p:spPr>
            <a:xfrm rot="21443811">
              <a:off x="11194003" y="771692"/>
              <a:ext cx="788605" cy="1356496"/>
            </a:xfrm>
            <a:prstGeom prst="upDownArrow">
              <a:avLst/>
            </a:prstGeom>
            <a:solidFill>
              <a:srgbClr val="B8BAB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151" name="Picture 150" descr="VPC-Internet-Gatewa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525" y="1871819"/>
              <a:ext cx="860277" cy="919741"/>
            </a:xfrm>
            <a:prstGeom prst="rect">
              <a:avLst/>
            </a:prstGeom>
          </p:spPr>
        </p:pic>
      </p:grpSp>
      <p:pic>
        <p:nvPicPr>
          <p:cNvPr id="52" name="Picture 8" descr="http://d1o4bwz7xyo9sy.cloudfront.net/sites/default/files/pictures/images/gpu_amazon_ec2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20927" y="5694179"/>
            <a:ext cx="1587984" cy="73384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44" name="Rectangle 43"/>
          <p:cNvSpPr/>
          <p:nvPr/>
        </p:nvSpPr>
        <p:spPr>
          <a:xfrm>
            <a:off x="516941" y="3631548"/>
            <a:ext cx="2223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B0F0"/>
                </a:solidFill>
              </a:rPr>
              <a:t>Docker Compose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22" y="3088978"/>
            <a:ext cx="771376" cy="57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262344" y="5338971"/>
            <a:ext cx="2600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B0F0"/>
                </a:solidFill>
              </a:rPr>
              <a:t>Accenture DevOps Platform Cartridge</a:t>
            </a:r>
          </a:p>
        </p:txBody>
      </p:sp>
      <p:pic>
        <p:nvPicPr>
          <p:cNvPr id="100" name="Picture 2" descr="Accentur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9" r="30842" b="76347"/>
          <a:stretch/>
        </p:blipFill>
        <p:spPr bwMode="auto">
          <a:xfrm>
            <a:off x="1218638" y="4884192"/>
            <a:ext cx="763560" cy="4867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4" name="Picture 53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70" y="1576902"/>
            <a:ext cx="1596733" cy="1722035"/>
          </a:xfrm>
          <a:prstGeom prst="rect">
            <a:avLst/>
          </a:prstGeom>
        </p:spPr>
      </p:pic>
      <p:pic>
        <p:nvPicPr>
          <p:cNvPr id="55" name="Picture 54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12" y="1570456"/>
            <a:ext cx="1596733" cy="1722035"/>
          </a:xfrm>
          <a:prstGeom prst="rect">
            <a:avLst/>
          </a:prstGeom>
        </p:spPr>
      </p:pic>
      <p:pic>
        <p:nvPicPr>
          <p:cNvPr id="57" name="Picture 56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21" y="3317558"/>
            <a:ext cx="1596733" cy="1722035"/>
          </a:xfrm>
          <a:prstGeom prst="rect">
            <a:avLst/>
          </a:prstGeom>
        </p:spPr>
      </p:pic>
      <p:pic>
        <p:nvPicPr>
          <p:cNvPr id="70" name="Picture 69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911" y="3332299"/>
            <a:ext cx="1596733" cy="1722035"/>
          </a:xfrm>
          <a:prstGeom prst="rect">
            <a:avLst/>
          </a:prstGeom>
        </p:spPr>
      </p:pic>
      <p:pic>
        <p:nvPicPr>
          <p:cNvPr id="75" name="Picture 74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51" y="3292491"/>
            <a:ext cx="1596733" cy="1722035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7258787" y="1368291"/>
            <a:ext cx="4254957" cy="3991277"/>
          </a:xfrm>
          <a:prstGeom prst="roundRect">
            <a:avLst>
              <a:gd name="adj" fmla="val 1489"/>
            </a:avLst>
          </a:prstGeom>
          <a:noFill/>
          <a:ln w="28575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77" name="TextBox 32"/>
          <p:cNvSpPr txBox="1">
            <a:spLocks noChangeArrowheads="1"/>
          </p:cNvSpPr>
          <p:nvPr/>
        </p:nvSpPr>
        <p:spPr bwMode="auto">
          <a:xfrm>
            <a:off x="7276270" y="1280610"/>
            <a:ext cx="27698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Helvetica Neue"/>
                <a:ea typeface="Verdana" pitchFamily="34" charset="0"/>
                <a:cs typeface="Helvetica Neue"/>
              </a:rPr>
              <a:t>Availability Zone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4861913" y="5686331"/>
            <a:ext cx="6857482" cy="74168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2" name="Picture 41" descr="EC2-Ins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80" y="1562161"/>
            <a:ext cx="1596733" cy="172203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743363" y="1706198"/>
            <a:ext cx="7520986" cy="3165583"/>
            <a:chOff x="2690544" y="1706197"/>
            <a:chExt cx="5991703" cy="3165583"/>
          </a:xfrm>
        </p:grpSpPr>
        <p:sp>
          <p:nvSpPr>
            <p:cNvPr id="134" name="Rounded Rectangle 133"/>
            <p:cNvSpPr/>
            <p:nvPr/>
          </p:nvSpPr>
          <p:spPr>
            <a:xfrm>
              <a:off x="2690544" y="1706197"/>
              <a:ext cx="2598145" cy="1449953"/>
            </a:xfrm>
            <a:prstGeom prst="roundRect">
              <a:avLst>
                <a:gd name="adj" fmla="val 1899"/>
              </a:avLst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2698070" y="3421827"/>
              <a:ext cx="2598145" cy="1449953"/>
            </a:xfrm>
            <a:prstGeom prst="roundRect">
              <a:avLst>
                <a:gd name="adj" fmla="val 1899"/>
              </a:avLst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5642329" y="3421827"/>
              <a:ext cx="3039918" cy="1449953"/>
            </a:xfrm>
            <a:prstGeom prst="roundRect">
              <a:avLst>
                <a:gd name="adj" fmla="val 1899"/>
              </a:avLst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5638545" y="1712941"/>
              <a:ext cx="3039918" cy="1449953"/>
            </a:xfrm>
            <a:prstGeom prst="roundRect">
              <a:avLst>
                <a:gd name="adj" fmla="val 1899"/>
              </a:avLst>
            </a:prstGeom>
            <a:noFill/>
            <a:ln w="28575">
              <a:solidFill>
                <a:srgbClr val="00B0F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81520" y="3525294"/>
            <a:ext cx="7233652" cy="922880"/>
            <a:chOff x="2836629" y="3525293"/>
            <a:chExt cx="5763126" cy="865717"/>
          </a:xfrm>
        </p:grpSpPr>
        <p:grpSp>
          <p:nvGrpSpPr>
            <p:cNvPr id="9" name="Group 8"/>
            <p:cNvGrpSpPr/>
            <p:nvPr/>
          </p:nvGrpSpPr>
          <p:grpSpPr>
            <a:xfrm>
              <a:off x="2836629" y="3525293"/>
              <a:ext cx="5763126" cy="865717"/>
              <a:chOff x="2836629" y="3525293"/>
              <a:chExt cx="5763126" cy="865717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836629" y="3525293"/>
                <a:ext cx="5763126" cy="833791"/>
              </a:xfrm>
              <a:prstGeom prst="rect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r>
                  <a:rPr lang="en-US" sz="2400" dirty="0">
                    <a:solidFill>
                      <a:schemeClr val="accent5"/>
                    </a:solidFill>
                  </a:rPr>
                  <a:t>Swarm</a:t>
                </a:r>
              </a:p>
            </p:txBody>
          </p:sp>
          <p:pic>
            <p:nvPicPr>
              <p:cNvPr id="56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097" y="4033729"/>
                <a:ext cx="1051920" cy="357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5151" y="3537611"/>
              <a:ext cx="676871" cy="54149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3881520" y="4478314"/>
            <a:ext cx="7233652" cy="307715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chemeClr val="accent5"/>
                </a:solidFill>
              </a:rPr>
              <a:t>Gluster</a:t>
            </a:r>
            <a:r>
              <a:rPr lang="en-US" sz="2400" dirty="0">
                <a:solidFill>
                  <a:schemeClr val="accent5"/>
                </a:solidFill>
              </a:rPr>
              <a:t> FS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269343" y="1877475"/>
            <a:ext cx="1038765" cy="476716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Proxy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674548" y="1877475"/>
            <a:ext cx="1038765" cy="476716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Proxy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51167" y="1877475"/>
            <a:ext cx="1038765" cy="476716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Proxy</a:t>
            </a: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0872" y="3979925"/>
            <a:ext cx="395570" cy="19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4701" y="3588636"/>
            <a:ext cx="391011" cy="34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4477803" y="3577364"/>
            <a:ext cx="384110" cy="531042"/>
            <a:chOff x="1550164" y="3805064"/>
            <a:chExt cx="511946" cy="707779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66640" y="3805064"/>
              <a:ext cx="495470" cy="649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50164" y="4278200"/>
              <a:ext cx="511946" cy="23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5871772" y="3824209"/>
            <a:ext cx="428002" cy="473805"/>
            <a:chOff x="2019456" y="3815802"/>
            <a:chExt cx="671621" cy="687226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71535" y="3815802"/>
              <a:ext cx="567462" cy="56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2019456" y="4335624"/>
              <a:ext cx="671621" cy="1674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GB" sz="750" b="1" dirty="0"/>
                <a:t>Selenium</a:t>
              </a:r>
              <a:endParaRPr lang="en-US" sz="750" b="1" dirty="0"/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483" y="3603429"/>
            <a:ext cx="405664" cy="351800"/>
          </a:xfrm>
          <a:prstGeom prst="rect">
            <a:avLst/>
          </a:prstGeom>
        </p:spPr>
      </p:pic>
      <p:pic>
        <p:nvPicPr>
          <p:cNvPr id="67" name="Picture 30" descr="https://kevinkirsche.com/content/images/2014/Aug/logstash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4210" y="3588636"/>
            <a:ext cx="621168" cy="235573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68" name="Picture 34" descr="http://3.bp.blogspot.com/-oJumEVaqtxg/VMQ3yBPJXnI/AAAAAAAAFGs/cKA7zu7BJNo/s1600/kibana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5745" y="3872228"/>
            <a:ext cx="498261" cy="178553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69" name="Picture 57" descr="https://www.elastic.co/static/img/logo-elastic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693" y="3605254"/>
            <a:ext cx="557097" cy="17047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72" name="Picture 14" descr="http://www.atlassian.com/dms/wac/images/press/Atlassian-logos/logoJIRAPNG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0714" y="3834083"/>
            <a:ext cx="373333" cy="203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http://static1.squarespace.com/static/512f7f28e4b0e0699d176018/t/5660474fe4b020f4bf3a7337/1449150287602/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6003" y="3588043"/>
            <a:ext cx="771666" cy="2007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3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1509" y="3980443"/>
            <a:ext cx="210261" cy="28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97623" y="3622469"/>
            <a:ext cx="469740" cy="32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34403" y="3602859"/>
            <a:ext cx="386513" cy="28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t="25885" r="26054" b="28857"/>
          <a:stretch/>
        </p:blipFill>
        <p:spPr>
          <a:xfrm>
            <a:off x="7903327" y="3845436"/>
            <a:ext cx="743600" cy="22581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767586" y="5845707"/>
            <a:ext cx="1698108" cy="413732"/>
            <a:chOff x="3334857" y="1438934"/>
            <a:chExt cx="2936436" cy="715442"/>
          </a:xfrm>
        </p:grpSpPr>
        <p:pic>
          <p:nvPicPr>
            <p:cNvPr id="233" name="Picture 2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994"/>
            <a:stretch/>
          </p:blipFill>
          <p:spPr bwMode="auto">
            <a:xfrm>
              <a:off x="3334857" y="1438934"/>
              <a:ext cx="2936436" cy="436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4" name="Picture 2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5" b="13324"/>
            <a:stretch/>
          </p:blipFill>
          <p:spPr bwMode="auto">
            <a:xfrm>
              <a:off x="3940994" y="1775636"/>
              <a:ext cx="1724162" cy="378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5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059" y="2372590"/>
            <a:ext cx="1051920" cy="357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7939" y="2356422"/>
            <a:ext cx="1051920" cy="357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6772" y="2371866"/>
            <a:ext cx="1051920" cy="357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/>
          <p:cNvSpPr/>
          <p:nvPr/>
        </p:nvSpPr>
        <p:spPr>
          <a:xfrm>
            <a:off x="419100" y="2030082"/>
            <a:ext cx="23857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B0F0"/>
                </a:solidFill>
              </a:rPr>
              <a:t>Amazon</a:t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>
                <a:solidFill>
                  <a:srgbClr val="00B0F0"/>
                </a:solidFill>
              </a:rPr>
              <a:t>Cloud-formation</a:t>
            </a:r>
          </a:p>
        </p:txBody>
      </p:sp>
      <p:pic>
        <p:nvPicPr>
          <p:cNvPr id="122" name="Picture 2" descr="http://www.n2ws.com/images/cloudformation.jp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22" y="1363424"/>
            <a:ext cx="704476" cy="6960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888390" y="3470214"/>
            <a:ext cx="7233653" cy="1320912"/>
            <a:chOff x="2357519" y="3530065"/>
            <a:chExt cx="7233653" cy="1320912"/>
          </a:xfrm>
        </p:grpSpPr>
        <p:sp>
          <p:nvSpPr>
            <p:cNvPr id="102" name="Rectangle 101"/>
            <p:cNvSpPr/>
            <p:nvPr/>
          </p:nvSpPr>
          <p:spPr>
            <a:xfrm>
              <a:off x="2357519" y="3530065"/>
              <a:ext cx="7233653" cy="1320912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520" b="1" dirty="0">
                <a:solidFill>
                  <a:srgbClr val="46B3DA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291100" y="3535517"/>
              <a:ext cx="145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Cartridge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66560" y="3773503"/>
              <a:ext cx="2139391" cy="998887"/>
              <a:chOff x="31076099" y="2048462"/>
              <a:chExt cx="12254951" cy="278137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31076099" y="2048462"/>
                <a:ext cx="12184104" cy="278137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2520" b="1" dirty="0">
                  <a:solidFill>
                    <a:srgbClr val="46B3DA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31390213" y="2126917"/>
                <a:ext cx="11940837" cy="79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400" b="1" dirty="0">
                    <a:solidFill>
                      <a:srgbClr val="46B3DA"/>
                    </a:solidFill>
                  </a:rPr>
                  <a:t>Platform Extension</a:t>
                </a:r>
                <a:endParaRPr lang="en-US" sz="1400" b="1" dirty="0">
                  <a:solidFill>
                    <a:srgbClr val="46B3DA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32417389" y="2881586"/>
                <a:ext cx="2385115" cy="1923337"/>
                <a:chOff x="2799294" y="3697267"/>
                <a:chExt cx="991700" cy="799699"/>
              </a:xfrm>
            </p:grpSpPr>
            <p:pic>
              <p:nvPicPr>
                <p:cNvPr id="9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799294" y="3697267"/>
                  <a:ext cx="991700" cy="6493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843108" y="4262324"/>
                  <a:ext cx="511945" cy="2346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6" name="Picture 6" descr="http://blog.docker.com/wp-content/uploads/2013/08/KuDr42X_ITXghJhSInDZekNEF0jLt3NeVxtRye3tqc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45291" y="2994761"/>
                <a:ext cx="4643262" cy="1238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28"/>
              <a:srcRect r="63870"/>
              <a:stretch/>
            </p:blipFill>
            <p:spPr>
              <a:xfrm>
                <a:off x="39921010" y="2853886"/>
                <a:ext cx="2987405" cy="1669913"/>
              </a:xfrm>
              <a:prstGeom prst="rect">
                <a:avLst/>
              </a:prstGeom>
            </p:spPr>
          </p:pic>
        </p:grpSp>
        <p:grpSp>
          <p:nvGrpSpPr>
            <p:cNvPr id="123" name="Group 122"/>
            <p:cNvGrpSpPr/>
            <p:nvPr/>
          </p:nvGrpSpPr>
          <p:grpSpPr>
            <a:xfrm>
              <a:off x="2877792" y="4010230"/>
              <a:ext cx="3861710" cy="683500"/>
              <a:chOff x="23938748" y="7340555"/>
              <a:chExt cx="17369869" cy="1372967"/>
            </a:xfrm>
          </p:grpSpPr>
          <p:sp>
            <p:nvSpPr>
              <p:cNvPr id="124" name="Pentagon 123"/>
              <p:cNvSpPr/>
              <p:nvPr/>
            </p:nvSpPr>
            <p:spPr>
              <a:xfrm>
                <a:off x="23938748" y="7344657"/>
                <a:ext cx="2158809" cy="1364762"/>
              </a:xfrm>
              <a:prstGeom prst="homePlat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5" name="Chevron 124"/>
              <p:cNvSpPr/>
              <p:nvPr/>
            </p:nvSpPr>
            <p:spPr>
              <a:xfrm>
                <a:off x="25595716" y="7340555"/>
                <a:ext cx="3532800" cy="1372967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6" name="Chevron 125"/>
              <p:cNvSpPr/>
              <p:nvPr/>
            </p:nvSpPr>
            <p:spPr>
              <a:xfrm>
                <a:off x="28609725" y="7340555"/>
                <a:ext cx="3532800" cy="1372967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7" name="Chevron 126"/>
              <p:cNvSpPr/>
              <p:nvPr/>
            </p:nvSpPr>
            <p:spPr>
              <a:xfrm>
                <a:off x="31645431" y="7340555"/>
                <a:ext cx="3532800" cy="1372967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8" name="Chevron 127"/>
              <p:cNvSpPr/>
              <p:nvPr/>
            </p:nvSpPr>
            <p:spPr>
              <a:xfrm>
                <a:off x="34681216" y="7340555"/>
                <a:ext cx="3532800" cy="1372967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29" name="Chevron 128"/>
              <p:cNvSpPr/>
              <p:nvPr/>
            </p:nvSpPr>
            <p:spPr>
              <a:xfrm>
                <a:off x="37775817" y="7340555"/>
                <a:ext cx="3532800" cy="1372967"/>
              </a:xfrm>
              <a:prstGeom prst="chevron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792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8" grpId="0"/>
      <p:bldP spid="6" grpId="0" animBg="1"/>
      <p:bldP spid="82" grpId="0" animBg="1"/>
      <p:bldP spid="83" grpId="0" animBg="1"/>
      <p:bldP spid="84" grpId="0" animBg="1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427084" y="5801677"/>
            <a:ext cx="4600575" cy="696039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1255594 h 1255594"/>
              <a:gd name="connsiteX4" fmla="*/ 4053384 w 4053384"/>
              <a:gd name="connsiteY4" fmla="*/ 1255594 h 1255594"/>
              <a:gd name="connsiteX0" fmla="*/ 4571999 w 4571999"/>
              <a:gd name="connsiteY0" fmla="*/ 1255594 h 1255594"/>
              <a:gd name="connsiteX1" fmla="*/ 3616656 w 4571999"/>
              <a:gd name="connsiteY1" fmla="*/ 0 h 1255594"/>
              <a:gd name="connsiteX2" fmla="*/ 0 w 4571999"/>
              <a:gd name="connsiteY2" fmla="*/ 0 h 1255594"/>
              <a:gd name="connsiteX3" fmla="*/ 518615 w 4571999"/>
              <a:gd name="connsiteY3" fmla="*/ 1255594 h 1255594"/>
              <a:gd name="connsiteX4" fmla="*/ 4571999 w 4571999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27295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4125 w 4599294"/>
              <a:gd name="connsiteY2" fmla="*/ 17182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9294" h="1255594">
                <a:moveTo>
                  <a:pt x="4599294" y="1255594"/>
                </a:moveTo>
                <a:lnTo>
                  <a:pt x="4080679" y="0"/>
                </a:lnTo>
                <a:lnTo>
                  <a:pt x="4125" y="17182"/>
                </a:lnTo>
                <a:lnTo>
                  <a:pt x="0" y="1255594"/>
                </a:lnTo>
                <a:lnTo>
                  <a:pt x="4599294" y="1255594"/>
                </a:lnTo>
                <a:close/>
              </a:path>
            </a:pathLst>
          </a:custGeom>
          <a:solidFill>
            <a:srgbClr val="FFCB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8564" name="Rectangle 36"/>
          <p:cNvSpPr>
            <a:spLocks noChangeArrowheads="1"/>
          </p:cNvSpPr>
          <p:nvPr/>
        </p:nvSpPr>
        <p:spPr bwMode="auto">
          <a:xfrm>
            <a:off x="6629400" y="1789112"/>
            <a:ext cx="5105400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45720" rIns="45720" anchor="ctr"/>
          <a:lstStyle/>
          <a:p>
            <a:pPr algn="ctr">
              <a:lnSpc>
                <a:spcPct val="95000"/>
              </a:lnSpc>
              <a:spcBef>
                <a:spcPct val="10000"/>
              </a:spcBef>
              <a:defRPr/>
            </a:pPr>
            <a:r>
              <a:rPr lang="en-GB" sz="2400" dirty="0">
                <a:latin typeface="Arial" charset="0"/>
              </a:rPr>
              <a:t>Tools, Methods and Practices</a:t>
            </a:r>
            <a:endParaRPr lang="en-US" sz="2400" dirty="0">
              <a:latin typeface="Arial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642865" y="2594099"/>
            <a:ext cx="2893325" cy="1951632"/>
          </a:xfrm>
          <a:prstGeom prst="triangle">
            <a:avLst/>
          </a:prstGeom>
          <a:solidFill>
            <a:srgbClr val="EE7A18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Delivery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Management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1041" y="6031635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Capability Platform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-305785" y="2594099"/>
            <a:ext cx="4817661" cy="3207579"/>
          </a:xfrm>
          <a:prstGeom prst="triangl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419100" y="5810250"/>
            <a:ext cx="4629304" cy="704850"/>
          </a:xfrm>
          <a:custGeom>
            <a:avLst/>
            <a:gdLst>
              <a:gd name="connsiteX0" fmla="*/ 0 w 4057650"/>
              <a:gd name="connsiteY0" fmla="*/ 3190875 h 3209925"/>
              <a:gd name="connsiteX1" fmla="*/ 0 w 4057650"/>
              <a:gd name="connsiteY1" fmla="*/ 2209800 h 3209925"/>
              <a:gd name="connsiteX2" fmla="*/ 1666875 w 4057650"/>
              <a:gd name="connsiteY2" fmla="*/ 0 h 3209925"/>
              <a:gd name="connsiteX3" fmla="*/ 4057650 w 4057650"/>
              <a:gd name="connsiteY3" fmla="*/ 3209925 h 3209925"/>
              <a:gd name="connsiteX4" fmla="*/ 0 w 4057650"/>
              <a:gd name="connsiteY4" fmla="*/ 3190875 h 3209925"/>
              <a:gd name="connsiteX0" fmla="*/ 0 w 4558926"/>
              <a:gd name="connsiteY0" fmla="*/ 3190875 h 3886200"/>
              <a:gd name="connsiteX1" fmla="*/ 0 w 4558926"/>
              <a:gd name="connsiteY1" fmla="*/ 2209800 h 3886200"/>
              <a:gd name="connsiteX2" fmla="*/ 1666875 w 4558926"/>
              <a:gd name="connsiteY2" fmla="*/ 0 h 3886200"/>
              <a:gd name="connsiteX3" fmla="*/ 4558926 w 4558926"/>
              <a:gd name="connsiteY3" fmla="*/ 3886200 h 3886200"/>
              <a:gd name="connsiteX4" fmla="*/ 0 w 4558926"/>
              <a:gd name="connsiteY4" fmla="*/ 3190875 h 3886200"/>
              <a:gd name="connsiteX0" fmla="*/ 28374 w 4558926"/>
              <a:gd name="connsiteY0" fmla="*/ 3905250 h 3905250"/>
              <a:gd name="connsiteX1" fmla="*/ 0 w 4558926"/>
              <a:gd name="connsiteY1" fmla="*/ 2209800 h 3905250"/>
              <a:gd name="connsiteX2" fmla="*/ 1666875 w 4558926"/>
              <a:gd name="connsiteY2" fmla="*/ 0 h 3905250"/>
              <a:gd name="connsiteX3" fmla="*/ 4558926 w 4558926"/>
              <a:gd name="connsiteY3" fmla="*/ 3886200 h 3905250"/>
              <a:gd name="connsiteX4" fmla="*/ 28374 w 4558926"/>
              <a:gd name="connsiteY4" fmla="*/ 3905250 h 3905250"/>
              <a:gd name="connsiteX0" fmla="*/ 18916 w 4558926"/>
              <a:gd name="connsiteY0" fmla="*/ 3895725 h 3895725"/>
              <a:gd name="connsiteX1" fmla="*/ 0 w 4558926"/>
              <a:gd name="connsiteY1" fmla="*/ 2209800 h 3895725"/>
              <a:gd name="connsiteX2" fmla="*/ 1666875 w 4558926"/>
              <a:gd name="connsiteY2" fmla="*/ 0 h 3895725"/>
              <a:gd name="connsiteX3" fmla="*/ 4558926 w 4558926"/>
              <a:gd name="connsiteY3" fmla="*/ 3886200 h 3895725"/>
              <a:gd name="connsiteX4" fmla="*/ 18916 w 4558926"/>
              <a:gd name="connsiteY4" fmla="*/ 3895725 h 3895725"/>
              <a:gd name="connsiteX0" fmla="*/ 18916 w 4558926"/>
              <a:gd name="connsiteY0" fmla="*/ 1685925 h 1685925"/>
              <a:gd name="connsiteX1" fmla="*/ 0 w 4558926"/>
              <a:gd name="connsiteY1" fmla="*/ 0 h 1685925"/>
              <a:gd name="connsiteX2" fmla="*/ 4031384 w 4558926"/>
              <a:gd name="connsiteY2" fmla="*/ 981075 h 1685925"/>
              <a:gd name="connsiteX3" fmla="*/ 4558926 w 4558926"/>
              <a:gd name="connsiteY3" fmla="*/ 1676400 h 1685925"/>
              <a:gd name="connsiteX4" fmla="*/ 18916 w 4558926"/>
              <a:gd name="connsiteY4" fmla="*/ 1685925 h 1685925"/>
              <a:gd name="connsiteX0" fmla="*/ 18916 w 4558926"/>
              <a:gd name="connsiteY0" fmla="*/ 704850 h 704850"/>
              <a:gd name="connsiteX1" fmla="*/ 0 w 4558926"/>
              <a:gd name="connsiteY1" fmla="*/ 0 h 704850"/>
              <a:gd name="connsiteX2" fmla="*/ 4031384 w 4558926"/>
              <a:gd name="connsiteY2" fmla="*/ 0 h 704850"/>
              <a:gd name="connsiteX3" fmla="*/ 4558926 w 4558926"/>
              <a:gd name="connsiteY3" fmla="*/ 695325 h 704850"/>
              <a:gd name="connsiteX4" fmla="*/ 18916 w 4558926"/>
              <a:gd name="connsiteY4" fmla="*/ 704850 h 704850"/>
              <a:gd name="connsiteX0" fmla="*/ 37832 w 4577842"/>
              <a:gd name="connsiteY0" fmla="*/ 704850 h 704850"/>
              <a:gd name="connsiteX1" fmla="*/ 0 w 4577842"/>
              <a:gd name="connsiteY1" fmla="*/ 0 h 704850"/>
              <a:gd name="connsiteX2" fmla="*/ 4050300 w 4577842"/>
              <a:gd name="connsiteY2" fmla="*/ 0 h 704850"/>
              <a:gd name="connsiteX3" fmla="*/ 4577842 w 4577842"/>
              <a:gd name="connsiteY3" fmla="*/ 695325 h 704850"/>
              <a:gd name="connsiteX4" fmla="*/ 37832 w 4577842"/>
              <a:gd name="connsiteY4" fmla="*/ 704850 h 704850"/>
              <a:gd name="connsiteX0" fmla="*/ 18916 w 4577842"/>
              <a:gd name="connsiteY0" fmla="*/ 704850 h 704850"/>
              <a:gd name="connsiteX1" fmla="*/ 0 w 4577842"/>
              <a:gd name="connsiteY1" fmla="*/ 0 h 704850"/>
              <a:gd name="connsiteX2" fmla="*/ 4050300 w 4577842"/>
              <a:gd name="connsiteY2" fmla="*/ 0 h 704850"/>
              <a:gd name="connsiteX3" fmla="*/ 4577842 w 4577842"/>
              <a:gd name="connsiteY3" fmla="*/ 695325 h 704850"/>
              <a:gd name="connsiteX4" fmla="*/ 18916 w 4577842"/>
              <a:gd name="connsiteY4" fmla="*/ 704850 h 704850"/>
              <a:gd name="connsiteX0" fmla="*/ 0 w 4596758"/>
              <a:gd name="connsiteY0" fmla="*/ 704850 h 704850"/>
              <a:gd name="connsiteX1" fmla="*/ 18916 w 4596758"/>
              <a:gd name="connsiteY1" fmla="*/ 0 h 704850"/>
              <a:gd name="connsiteX2" fmla="*/ 4069216 w 4596758"/>
              <a:gd name="connsiteY2" fmla="*/ 0 h 704850"/>
              <a:gd name="connsiteX3" fmla="*/ 4596758 w 4596758"/>
              <a:gd name="connsiteY3" fmla="*/ 695325 h 704850"/>
              <a:gd name="connsiteX4" fmla="*/ 0 w 4596758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58" h="704850">
                <a:moveTo>
                  <a:pt x="0" y="704850"/>
                </a:moveTo>
                <a:lnTo>
                  <a:pt x="18916" y="0"/>
                </a:lnTo>
                <a:lnTo>
                  <a:pt x="4069216" y="0"/>
                </a:lnTo>
                <a:lnTo>
                  <a:pt x="4596758" y="6953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438150" y="4546083"/>
            <a:ext cx="4053384" cy="1255594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3384" h="1255594">
                <a:moveTo>
                  <a:pt x="4053384" y="1255594"/>
                </a:moveTo>
                <a:lnTo>
                  <a:pt x="3098041" y="0"/>
                </a:lnTo>
                <a:lnTo>
                  <a:pt x="204716" y="0"/>
                </a:lnTo>
                <a:lnTo>
                  <a:pt x="0" y="245659"/>
                </a:lnTo>
                <a:lnTo>
                  <a:pt x="0" y="1255594"/>
                </a:lnTo>
                <a:lnTo>
                  <a:pt x="4053384" y="1255594"/>
                </a:lnTo>
                <a:close/>
              </a:path>
            </a:pathLst>
          </a:custGeom>
          <a:solidFill>
            <a:srgbClr val="D7D739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52412" y="5132862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Delivery Platform</a:t>
            </a:r>
          </a:p>
        </p:txBody>
      </p:sp>
      <p:sp>
        <p:nvSpPr>
          <p:cNvPr id="22" name="Hexagon 21"/>
          <p:cNvSpPr/>
          <p:nvPr/>
        </p:nvSpPr>
        <p:spPr>
          <a:xfrm>
            <a:off x="844596" y="4209378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92436" y="439128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Projects</a:t>
            </a:r>
          </a:p>
        </p:txBody>
      </p:sp>
      <p:sp>
        <p:nvSpPr>
          <p:cNvPr id="3" name="Freeform 2"/>
          <p:cNvSpPr/>
          <p:nvPr/>
        </p:nvSpPr>
        <p:spPr>
          <a:xfrm>
            <a:off x="654097" y="2598861"/>
            <a:ext cx="2867025" cy="2276475"/>
          </a:xfrm>
          <a:custGeom>
            <a:avLst/>
            <a:gdLst>
              <a:gd name="connsiteX0" fmla="*/ 2867025 w 2867025"/>
              <a:gd name="connsiteY0" fmla="*/ 1933575 h 2276475"/>
              <a:gd name="connsiteX1" fmla="*/ 1428750 w 2867025"/>
              <a:gd name="connsiteY1" fmla="*/ 0 h 2276475"/>
              <a:gd name="connsiteX2" fmla="*/ 0 w 2867025"/>
              <a:gd name="connsiteY2" fmla="*/ 1943100 h 2276475"/>
              <a:gd name="connsiteX3" fmla="*/ 200025 w 2867025"/>
              <a:gd name="connsiteY3" fmla="*/ 1943100 h 2276475"/>
              <a:gd name="connsiteX4" fmla="*/ 533400 w 2867025"/>
              <a:gd name="connsiteY4" fmla="*/ 2276475 h 2276475"/>
              <a:gd name="connsiteX5" fmla="*/ 2362200 w 2867025"/>
              <a:gd name="connsiteY5" fmla="*/ 2257425 h 2276475"/>
              <a:gd name="connsiteX6" fmla="*/ 2705100 w 2867025"/>
              <a:gd name="connsiteY6" fmla="*/ 1943100 h 2276475"/>
              <a:gd name="connsiteX7" fmla="*/ 2867025 w 2867025"/>
              <a:gd name="connsiteY7" fmla="*/ 1933575 h 2276475"/>
              <a:gd name="connsiteX0" fmla="*/ 2867025 w 2867025"/>
              <a:gd name="connsiteY0" fmla="*/ 1933575 h 2276475"/>
              <a:gd name="connsiteX1" fmla="*/ 1428750 w 2867025"/>
              <a:gd name="connsiteY1" fmla="*/ 0 h 2276475"/>
              <a:gd name="connsiteX2" fmla="*/ 0 w 2867025"/>
              <a:gd name="connsiteY2" fmla="*/ 1943100 h 2276475"/>
              <a:gd name="connsiteX3" fmla="*/ 200025 w 2867025"/>
              <a:gd name="connsiteY3" fmla="*/ 1943100 h 2276475"/>
              <a:gd name="connsiteX4" fmla="*/ 533400 w 2867025"/>
              <a:gd name="connsiteY4" fmla="*/ 2276475 h 2276475"/>
              <a:gd name="connsiteX5" fmla="*/ 2362200 w 2867025"/>
              <a:gd name="connsiteY5" fmla="*/ 2276475 h 2276475"/>
              <a:gd name="connsiteX6" fmla="*/ 2705100 w 2867025"/>
              <a:gd name="connsiteY6" fmla="*/ 1943100 h 2276475"/>
              <a:gd name="connsiteX7" fmla="*/ 2867025 w 2867025"/>
              <a:gd name="connsiteY7" fmla="*/ 1933575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7025" h="2276475">
                <a:moveTo>
                  <a:pt x="2867025" y="1933575"/>
                </a:moveTo>
                <a:lnTo>
                  <a:pt x="1428750" y="0"/>
                </a:lnTo>
                <a:lnTo>
                  <a:pt x="0" y="1943100"/>
                </a:lnTo>
                <a:lnTo>
                  <a:pt x="200025" y="1943100"/>
                </a:lnTo>
                <a:lnTo>
                  <a:pt x="533400" y="2276475"/>
                </a:lnTo>
                <a:lnTo>
                  <a:pt x="2362200" y="2276475"/>
                </a:lnTo>
                <a:lnTo>
                  <a:pt x="2705100" y="1943100"/>
                </a:lnTo>
                <a:lnTo>
                  <a:pt x="2867025" y="193357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05144" y="2606739"/>
            <a:ext cx="4979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DevOps Platform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Partners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420688" y="5822191"/>
            <a:ext cx="4600575" cy="696039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1255594 h 1255594"/>
              <a:gd name="connsiteX4" fmla="*/ 4053384 w 4053384"/>
              <a:gd name="connsiteY4" fmla="*/ 1255594 h 1255594"/>
              <a:gd name="connsiteX0" fmla="*/ 4571999 w 4571999"/>
              <a:gd name="connsiteY0" fmla="*/ 1255594 h 1255594"/>
              <a:gd name="connsiteX1" fmla="*/ 3616656 w 4571999"/>
              <a:gd name="connsiteY1" fmla="*/ 0 h 1255594"/>
              <a:gd name="connsiteX2" fmla="*/ 0 w 4571999"/>
              <a:gd name="connsiteY2" fmla="*/ 0 h 1255594"/>
              <a:gd name="connsiteX3" fmla="*/ 518615 w 4571999"/>
              <a:gd name="connsiteY3" fmla="*/ 1255594 h 1255594"/>
              <a:gd name="connsiteX4" fmla="*/ 4571999 w 4571999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27295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4125 w 4599294"/>
              <a:gd name="connsiteY2" fmla="*/ 17182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9294" h="1255594">
                <a:moveTo>
                  <a:pt x="4599294" y="1255594"/>
                </a:moveTo>
                <a:lnTo>
                  <a:pt x="4080679" y="0"/>
                </a:lnTo>
                <a:lnTo>
                  <a:pt x="4125" y="17182"/>
                </a:lnTo>
                <a:lnTo>
                  <a:pt x="0" y="1255594"/>
                </a:lnTo>
                <a:lnTo>
                  <a:pt x="4599294" y="1255594"/>
                </a:lnTo>
                <a:close/>
              </a:path>
            </a:pathLst>
          </a:custGeom>
          <a:solidFill>
            <a:srgbClr val="FFCB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31754" y="4566597"/>
            <a:ext cx="4053384" cy="1255594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3384" h="1255594">
                <a:moveTo>
                  <a:pt x="4053384" y="1255594"/>
                </a:moveTo>
                <a:lnTo>
                  <a:pt x="3098041" y="0"/>
                </a:lnTo>
                <a:lnTo>
                  <a:pt x="204716" y="0"/>
                </a:lnTo>
                <a:lnTo>
                  <a:pt x="0" y="245659"/>
                </a:lnTo>
                <a:lnTo>
                  <a:pt x="0" y="1255594"/>
                </a:lnTo>
                <a:lnTo>
                  <a:pt x="4053384" y="1255594"/>
                </a:lnTo>
                <a:close/>
              </a:path>
            </a:pathLst>
          </a:custGeom>
          <a:solidFill>
            <a:srgbClr val="D7D739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Industrialisation Framework</a:t>
            </a:r>
          </a:p>
        </p:txBody>
      </p:sp>
      <p:sp>
        <p:nvSpPr>
          <p:cNvPr id="278564" name="Rectangle 36"/>
          <p:cNvSpPr>
            <a:spLocks noChangeArrowheads="1"/>
          </p:cNvSpPr>
          <p:nvPr/>
        </p:nvSpPr>
        <p:spPr bwMode="auto">
          <a:xfrm>
            <a:off x="6629400" y="1789112"/>
            <a:ext cx="5105400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45720" rIns="45720" anchor="ctr"/>
          <a:lstStyle/>
          <a:p>
            <a:pPr algn="ctr">
              <a:lnSpc>
                <a:spcPct val="95000"/>
              </a:lnSpc>
              <a:spcBef>
                <a:spcPct val="10000"/>
              </a:spcBef>
              <a:defRPr/>
            </a:pPr>
            <a:r>
              <a:rPr lang="en-GB" sz="2400" dirty="0">
                <a:latin typeface="Arial" charset="0"/>
              </a:rPr>
              <a:t>Core Delivery 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636469" y="2614613"/>
            <a:ext cx="2893325" cy="1951632"/>
          </a:xfrm>
          <a:prstGeom prst="triangle">
            <a:avLst/>
          </a:prstGeom>
          <a:solidFill>
            <a:srgbClr val="EE7A18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Delivery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Management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6016" y="5153376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Delivery Platform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4645" y="6052149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Capability Platform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-312181" y="2614613"/>
            <a:ext cx="4817661" cy="3207579"/>
          </a:xfrm>
          <a:prstGeom prst="triangl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419100" y="2619375"/>
            <a:ext cx="4591204" cy="3895725"/>
          </a:xfrm>
          <a:custGeom>
            <a:avLst/>
            <a:gdLst>
              <a:gd name="connsiteX0" fmla="*/ 0 w 4057650"/>
              <a:gd name="connsiteY0" fmla="*/ 3190875 h 3209925"/>
              <a:gd name="connsiteX1" fmla="*/ 0 w 4057650"/>
              <a:gd name="connsiteY1" fmla="*/ 2209800 h 3209925"/>
              <a:gd name="connsiteX2" fmla="*/ 1666875 w 4057650"/>
              <a:gd name="connsiteY2" fmla="*/ 0 h 3209925"/>
              <a:gd name="connsiteX3" fmla="*/ 4057650 w 4057650"/>
              <a:gd name="connsiteY3" fmla="*/ 3209925 h 3209925"/>
              <a:gd name="connsiteX4" fmla="*/ 0 w 4057650"/>
              <a:gd name="connsiteY4" fmla="*/ 3190875 h 3209925"/>
              <a:gd name="connsiteX0" fmla="*/ 0 w 4558926"/>
              <a:gd name="connsiteY0" fmla="*/ 3190875 h 3886200"/>
              <a:gd name="connsiteX1" fmla="*/ 0 w 4558926"/>
              <a:gd name="connsiteY1" fmla="*/ 2209800 h 3886200"/>
              <a:gd name="connsiteX2" fmla="*/ 1666875 w 4558926"/>
              <a:gd name="connsiteY2" fmla="*/ 0 h 3886200"/>
              <a:gd name="connsiteX3" fmla="*/ 4558926 w 4558926"/>
              <a:gd name="connsiteY3" fmla="*/ 3886200 h 3886200"/>
              <a:gd name="connsiteX4" fmla="*/ 0 w 4558926"/>
              <a:gd name="connsiteY4" fmla="*/ 3190875 h 3886200"/>
              <a:gd name="connsiteX0" fmla="*/ 28374 w 4558926"/>
              <a:gd name="connsiteY0" fmla="*/ 3905250 h 3905250"/>
              <a:gd name="connsiteX1" fmla="*/ 0 w 4558926"/>
              <a:gd name="connsiteY1" fmla="*/ 2209800 h 3905250"/>
              <a:gd name="connsiteX2" fmla="*/ 1666875 w 4558926"/>
              <a:gd name="connsiteY2" fmla="*/ 0 h 3905250"/>
              <a:gd name="connsiteX3" fmla="*/ 4558926 w 4558926"/>
              <a:gd name="connsiteY3" fmla="*/ 3886200 h 3905250"/>
              <a:gd name="connsiteX4" fmla="*/ 28374 w 4558926"/>
              <a:gd name="connsiteY4" fmla="*/ 3905250 h 3905250"/>
              <a:gd name="connsiteX0" fmla="*/ 18916 w 4558926"/>
              <a:gd name="connsiteY0" fmla="*/ 3895725 h 3895725"/>
              <a:gd name="connsiteX1" fmla="*/ 0 w 4558926"/>
              <a:gd name="connsiteY1" fmla="*/ 2209800 h 3895725"/>
              <a:gd name="connsiteX2" fmla="*/ 1666875 w 4558926"/>
              <a:gd name="connsiteY2" fmla="*/ 0 h 3895725"/>
              <a:gd name="connsiteX3" fmla="*/ 4558926 w 4558926"/>
              <a:gd name="connsiteY3" fmla="*/ 3886200 h 3895725"/>
              <a:gd name="connsiteX4" fmla="*/ 18916 w 4558926"/>
              <a:gd name="connsiteY4" fmla="*/ 3895725 h 3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8926" h="3895725">
                <a:moveTo>
                  <a:pt x="18916" y="3895725"/>
                </a:moveTo>
                <a:lnTo>
                  <a:pt x="0" y="2209800"/>
                </a:lnTo>
                <a:lnTo>
                  <a:pt x="1666875" y="0"/>
                </a:lnTo>
                <a:lnTo>
                  <a:pt x="4558926" y="3886200"/>
                </a:lnTo>
                <a:lnTo>
                  <a:pt x="18916" y="389572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/>
          <p:cNvSpPr/>
          <p:nvPr/>
        </p:nvSpPr>
        <p:spPr>
          <a:xfrm>
            <a:off x="838200" y="4229892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86040" y="4411803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5144" y="2606739"/>
            <a:ext cx="4979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Delivery Metrics (Agile vs Waterfall)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myWizard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0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0789" y="2524835"/>
            <a:ext cx="5895573" cy="3890145"/>
            <a:chOff x="1596788" y="2524834"/>
            <a:chExt cx="5895573" cy="3890145"/>
          </a:xfrm>
        </p:grpSpPr>
        <p:sp>
          <p:nvSpPr>
            <p:cNvPr id="43" name="Isosceles Triangle 42"/>
            <p:cNvSpPr/>
            <p:nvPr/>
          </p:nvSpPr>
          <p:spPr>
            <a:xfrm>
              <a:off x="1596788" y="2524834"/>
              <a:ext cx="5895573" cy="3890145"/>
            </a:xfrm>
            <a:prstGeom prst="triangle">
              <a:avLst/>
            </a:prstGeom>
            <a:solidFill>
              <a:srgbClr val="FFCB00"/>
            </a:soli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2149391" y="2524834"/>
              <a:ext cx="4817661" cy="3207579"/>
            </a:xfrm>
            <a:prstGeom prst="triangle">
              <a:avLst/>
            </a:prstGeom>
            <a:solidFill>
              <a:srgbClr val="D7D739"/>
            </a:soli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3098041" y="2524835"/>
              <a:ext cx="2893325" cy="1951632"/>
            </a:xfrm>
            <a:prstGeom prst="triangle">
              <a:avLst/>
            </a:prstGeom>
            <a:solidFill>
              <a:srgbClr val="EE7A18"/>
            </a:soli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Delivery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Management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br>
                <a:rPr lang="en-US" sz="1600" b="1" dirty="0">
                  <a:solidFill>
                    <a:schemeClr val="tx1"/>
                  </a:solidFill>
                </a:rPr>
              </a:br>
              <a:br>
                <a:rPr lang="en-US" sz="1600" b="1" dirty="0">
                  <a:solidFill>
                    <a:schemeClr val="tx1"/>
                  </a:solidFill>
                </a:rPr>
              </a:b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07458" y="5063598"/>
              <a:ext cx="18742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Delivery Platform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00419" y="5962371"/>
              <a:ext cx="1943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/>
                <a:t>Capbility</a:t>
              </a:r>
              <a:r>
                <a:rPr lang="en-US" sz="1600" b="1" dirty="0"/>
                <a:t> Platform</a:t>
              </a:r>
            </a:p>
          </p:txBody>
        </p:sp>
        <p:sp>
          <p:nvSpPr>
            <p:cNvPr id="7" name="Isosceles Triangle 6"/>
            <p:cNvSpPr/>
            <p:nvPr/>
          </p:nvSpPr>
          <p:spPr>
            <a:xfrm>
              <a:off x="1596788" y="2524835"/>
              <a:ext cx="5895573" cy="3890144"/>
            </a:xfrm>
            <a:prstGeom prst="triangle">
              <a:avLst/>
            </a:prstGeom>
            <a:solidFill>
              <a:schemeClr val="tx1">
                <a:alpha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38189" y="4185516"/>
            <a:ext cx="8186726" cy="720000"/>
            <a:chOff x="514189" y="4185516"/>
            <a:chExt cx="8186726" cy="720000"/>
          </a:xfrm>
        </p:grpSpPr>
        <p:sp>
          <p:nvSpPr>
            <p:cNvPr id="15" name="Pentagon 14"/>
            <p:cNvSpPr/>
            <p:nvPr/>
          </p:nvSpPr>
          <p:spPr>
            <a:xfrm>
              <a:off x="514189" y="4185516"/>
              <a:ext cx="1645920" cy="720000"/>
            </a:xfrm>
            <a:prstGeom prst="homePlate">
              <a:avLst>
                <a:gd name="adj" fmla="val 1756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dirty="0">
                  <a:solidFill>
                    <a:schemeClr val="accent5"/>
                  </a:solidFill>
                  <a:latin typeface="+mj-lt"/>
                </a:rPr>
                <a:t>Demand</a:t>
              </a:r>
            </a:p>
          </p:txBody>
        </p:sp>
        <p:sp>
          <p:nvSpPr>
            <p:cNvPr id="16" name="Chevron 15"/>
            <p:cNvSpPr/>
            <p:nvPr/>
          </p:nvSpPr>
          <p:spPr>
            <a:xfrm>
              <a:off x="2149391" y="4185516"/>
              <a:ext cx="1645920" cy="720000"/>
            </a:xfrm>
            <a:prstGeom prst="chevron">
              <a:avLst>
                <a:gd name="adj" fmla="val 1756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lvl="0" algn="ctr"/>
              <a:r>
                <a:rPr lang="en-GB" dirty="0">
                  <a:solidFill>
                    <a:schemeClr val="accent5"/>
                  </a:solidFill>
                  <a:latin typeface="+mj-lt"/>
                </a:rPr>
                <a:t>Offerings</a:t>
              </a:r>
            </a:p>
          </p:txBody>
        </p:sp>
        <p:sp>
          <p:nvSpPr>
            <p:cNvPr id="17" name="Chevron 16"/>
            <p:cNvSpPr/>
            <p:nvPr/>
          </p:nvSpPr>
          <p:spPr>
            <a:xfrm>
              <a:off x="3784593" y="4185516"/>
              <a:ext cx="1645920" cy="720000"/>
            </a:xfrm>
            <a:prstGeom prst="chevron">
              <a:avLst>
                <a:gd name="adj" fmla="val 1756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GB" dirty="0">
                  <a:solidFill>
                    <a:schemeClr val="accent5"/>
                  </a:solidFill>
                  <a:latin typeface="+mj-lt"/>
                </a:rPr>
                <a:t>Sales and Solution Process</a:t>
              </a:r>
            </a:p>
          </p:txBody>
        </p:sp>
        <p:sp>
          <p:nvSpPr>
            <p:cNvPr id="18" name="Chevron 17"/>
            <p:cNvSpPr/>
            <p:nvPr/>
          </p:nvSpPr>
          <p:spPr>
            <a:xfrm>
              <a:off x="5419795" y="4185516"/>
              <a:ext cx="1645920" cy="720000"/>
            </a:xfrm>
            <a:prstGeom prst="chevron">
              <a:avLst>
                <a:gd name="adj" fmla="val 1756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lvl="0" algn="ctr"/>
              <a:r>
                <a:rPr lang="en-GB" dirty="0">
                  <a:solidFill>
                    <a:schemeClr val="accent5"/>
                  </a:solidFill>
                  <a:latin typeface="+mj-lt"/>
                </a:rPr>
                <a:t>Delivery</a:t>
              </a:r>
            </a:p>
          </p:txBody>
        </p:sp>
        <p:sp>
          <p:nvSpPr>
            <p:cNvPr id="19" name="Chevron 18"/>
            <p:cNvSpPr/>
            <p:nvPr/>
          </p:nvSpPr>
          <p:spPr>
            <a:xfrm>
              <a:off x="7054995" y="4185516"/>
              <a:ext cx="1645920" cy="720000"/>
            </a:xfrm>
            <a:prstGeom prst="chevron">
              <a:avLst>
                <a:gd name="adj" fmla="val 17567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lvl="0" algn="ctr"/>
              <a:r>
                <a:rPr lang="en-GB" dirty="0">
                  <a:solidFill>
                    <a:schemeClr val="accent5"/>
                  </a:solidFill>
                  <a:latin typeface="+mj-lt"/>
                </a:rPr>
                <a:t>Value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 rot="16200000">
            <a:off x="-899213" y="2930554"/>
            <a:ext cx="3891520" cy="908251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Vision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00384" y="6650385"/>
            <a:ext cx="730711" cy="1285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2455" y="280420"/>
            <a:ext cx="10925938" cy="695513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Blockers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6797" y="5708364"/>
            <a:ext cx="11037721" cy="695513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Enablers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33974" y="1715691"/>
            <a:ext cx="23711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Modern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Architecture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558806" y="1252946"/>
            <a:ext cx="5025712" cy="2019014"/>
            <a:chOff x="6117929" y="1887041"/>
            <a:chExt cx="5025712" cy="2019014"/>
          </a:xfrm>
        </p:grpSpPr>
        <p:sp>
          <p:nvSpPr>
            <p:cNvPr id="37" name="Right Arrow 36"/>
            <p:cNvSpPr/>
            <p:nvPr/>
          </p:nvSpPr>
          <p:spPr>
            <a:xfrm>
              <a:off x="6117929" y="2380998"/>
              <a:ext cx="791843" cy="977420"/>
            </a:xfrm>
            <a:prstGeom prst="rightArrow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88050" y="1887041"/>
              <a:ext cx="3855591" cy="201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Design to Operate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Design to Deliver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solidFill>
                    <a:schemeClr val="bg1"/>
                  </a:solidFill>
                </a:rPr>
                <a:t>Small Batches &amp;</a:t>
              </a:r>
              <a:br>
                <a:rPr lang="en-US" sz="3200" dirty="0">
                  <a:solidFill>
                    <a:schemeClr val="bg1"/>
                  </a:solidFill>
                </a:rPr>
              </a:br>
              <a:r>
                <a:rPr lang="en-US" sz="3200" dirty="0">
                  <a:solidFill>
                    <a:schemeClr val="bg1"/>
                  </a:solidFill>
                </a:rPr>
                <a:t>Experimentation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70226" y="3492160"/>
            <a:ext cx="3921477" cy="2062103"/>
            <a:chOff x="8947124" y="4111892"/>
            <a:chExt cx="3921477" cy="2062103"/>
          </a:xfrm>
        </p:grpSpPr>
        <p:sp>
          <p:nvSpPr>
            <p:cNvPr id="6" name="Rectangle 5"/>
            <p:cNvSpPr/>
            <p:nvPr/>
          </p:nvSpPr>
          <p:spPr>
            <a:xfrm>
              <a:off x="9674698" y="4111892"/>
              <a:ext cx="3193903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Automation</a:t>
              </a:r>
            </a:p>
            <a:p>
              <a:r>
                <a:rPr lang="en-US" sz="3200" dirty="0">
                  <a:solidFill>
                    <a:schemeClr val="bg1"/>
                  </a:solidFill>
                </a:rPr>
                <a:t>APIs</a:t>
              </a:r>
            </a:p>
            <a:p>
              <a:r>
                <a:rPr lang="en-US" sz="3200" dirty="0">
                  <a:solidFill>
                    <a:schemeClr val="bg1"/>
                  </a:solidFill>
                </a:rPr>
                <a:t>Pipeline</a:t>
              </a:r>
            </a:p>
            <a:p>
              <a:r>
                <a:rPr lang="en-US" sz="3200" dirty="0">
                  <a:solidFill>
                    <a:schemeClr val="bg1"/>
                  </a:solidFill>
                </a:rPr>
                <a:t>Test Automation</a:t>
              </a:r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8947124" y="4579572"/>
              <a:ext cx="732554" cy="1012411"/>
            </a:xfrm>
            <a:prstGeom prst="rightArrow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95565" y="3883699"/>
            <a:ext cx="2654766" cy="1077218"/>
            <a:chOff x="5095565" y="3883699"/>
            <a:chExt cx="2654766" cy="1077218"/>
          </a:xfrm>
        </p:grpSpPr>
        <p:sp>
          <p:nvSpPr>
            <p:cNvPr id="32" name="Rectangle 31"/>
            <p:cNvSpPr/>
            <p:nvPr/>
          </p:nvSpPr>
          <p:spPr>
            <a:xfrm>
              <a:off x="5095565" y="3943443"/>
              <a:ext cx="476250" cy="429890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170402" y="3883699"/>
              <a:ext cx="2579929" cy="1077218"/>
              <a:chOff x="5170402" y="3883699"/>
              <a:chExt cx="2579929" cy="1077218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082917" y="3883699"/>
                <a:ext cx="166741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Process</a:t>
                </a:r>
                <a:br>
                  <a:rPr lang="en-US" sz="3200" dirty="0">
                    <a:solidFill>
                      <a:schemeClr val="bg1"/>
                    </a:solidFill>
                  </a:rPr>
                </a:br>
                <a:r>
                  <a:rPr lang="en-US" sz="3200" dirty="0">
                    <a:solidFill>
                      <a:schemeClr val="bg1"/>
                    </a:solidFill>
                  </a:rPr>
                  <a:t>of CSI</a:t>
                </a:r>
              </a:p>
            </p:txBody>
          </p:sp>
          <p:sp>
            <p:nvSpPr>
              <p:cNvPr id="49" name="Right Arrow 48"/>
              <p:cNvSpPr/>
              <p:nvPr/>
            </p:nvSpPr>
            <p:spPr>
              <a:xfrm>
                <a:off x="5170402" y="3949609"/>
                <a:ext cx="874209" cy="399441"/>
              </a:xfrm>
              <a:prstGeom prst="rightArrow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607393" y="1438159"/>
            <a:ext cx="9905841" cy="3891519"/>
            <a:chOff x="1607393" y="1438159"/>
            <a:chExt cx="9905841" cy="3891519"/>
          </a:xfrm>
        </p:grpSpPr>
        <p:grpSp>
          <p:nvGrpSpPr>
            <p:cNvPr id="45" name="Group 44"/>
            <p:cNvGrpSpPr/>
            <p:nvPr/>
          </p:nvGrpSpPr>
          <p:grpSpPr>
            <a:xfrm>
              <a:off x="1607393" y="1438159"/>
              <a:ext cx="9905841" cy="3891519"/>
              <a:chOff x="813079" y="2044869"/>
              <a:chExt cx="9905841" cy="3891519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951251" y="3982728"/>
                <a:ext cx="9767669" cy="0"/>
              </a:xfrm>
              <a:prstGeom prst="line">
                <a:avLst/>
              </a:prstGeom>
              <a:ln w="3810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13079" y="2044869"/>
                <a:ext cx="2401740" cy="1531704"/>
              </a:xfrm>
              <a:prstGeom prst="homePlate">
                <a:avLst/>
              </a:prstGeom>
              <a:solidFill>
                <a:schemeClr val="accent4"/>
              </a:solidFill>
            </p:spPr>
            <p:txBody>
              <a:bodyPr wrap="square" rtlCol="0" anchor="ctr">
                <a:noAutofit/>
              </a:bodyPr>
              <a:lstStyle/>
              <a:p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40640" y="4404684"/>
                <a:ext cx="2374179" cy="1531704"/>
              </a:xfrm>
              <a:prstGeom prst="homePlate">
                <a:avLst/>
              </a:prstGeom>
              <a:solidFill>
                <a:schemeClr val="accent4"/>
              </a:solidFill>
            </p:spPr>
            <p:txBody>
              <a:bodyPr wrap="square" rtlCol="0" anchor="ctr">
                <a:noAutofit/>
              </a:bodyPr>
              <a:lstStyle/>
              <a:p>
                <a:r>
                  <a:rPr lang="en-US" sz="3200" dirty="0">
                    <a:solidFill>
                      <a:schemeClr val="accent5"/>
                    </a:solidFill>
                  </a:rPr>
                  <a:t>Existing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634954" y="1911623"/>
              <a:ext cx="207460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</a:rPr>
                <a:t>Greenfield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-1" y="1"/>
            <a:ext cx="12192001" cy="6875100"/>
          </a:xfrm>
          <a:prstGeom prst="rect">
            <a:avLst/>
          </a:prstGeom>
          <a:solidFill>
            <a:srgbClr val="000000">
              <a:alpha val="5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05439" y="453171"/>
            <a:ext cx="4290125" cy="2525039"/>
          </a:xfrm>
          <a:prstGeom prst="wedgeRectCallout">
            <a:avLst>
              <a:gd name="adj1" fmla="val 29534"/>
              <a:gd name="adj2" fmla="val 79877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Change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Agility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Business criticality</a:t>
            </a:r>
          </a:p>
        </p:txBody>
      </p:sp>
      <p:sp>
        <p:nvSpPr>
          <p:cNvPr id="40" name="Rectangular Callout 39"/>
          <p:cNvSpPr/>
          <p:nvPr/>
        </p:nvSpPr>
        <p:spPr>
          <a:xfrm>
            <a:off x="7118686" y="682188"/>
            <a:ext cx="4797843" cy="3078257"/>
          </a:xfrm>
          <a:prstGeom prst="wedgeRectCallout">
            <a:avLst>
              <a:gd name="adj1" fmla="val -78996"/>
              <a:gd name="adj2" fmla="val 94440"/>
            </a:avLst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Technology (</a:t>
            </a:r>
            <a:r>
              <a:rPr lang="en-US" sz="3200" dirty="0" err="1">
                <a:solidFill>
                  <a:schemeClr val="accent5"/>
                </a:solidFill>
              </a:rPr>
              <a:t>appl</a:t>
            </a:r>
            <a:r>
              <a:rPr lang="en-US" sz="3200" baseline="30000" dirty="0" err="1">
                <a:solidFill>
                  <a:schemeClr val="accent5"/>
                </a:solidFill>
              </a:rPr>
              <a:t>n</a:t>
            </a:r>
            <a:r>
              <a:rPr lang="en-US" sz="3200" dirty="0">
                <a:solidFill>
                  <a:schemeClr val="accent5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Technology (platform)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Delivery maturity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Team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Inter-dependencies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034627" y="3737527"/>
            <a:ext cx="1620546" cy="1750637"/>
            <a:chOff x="4385244" y="4058063"/>
            <a:chExt cx="1620546" cy="1750637"/>
          </a:xfrm>
        </p:grpSpPr>
        <p:sp>
          <p:nvSpPr>
            <p:cNvPr id="4" name="Rectangle 3"/>
            <p:cNvSpPr/>
            <p:nvPr/>
          </p:nvSpPr>
          <p:spPr>
            <a:xfrm>
              <a:off x="5019779" y="4247758"/>
              <a:ext cx="897162" cy="897162"/>
            </a:xfrm>
            <a:prstGeom prst="rect">
              <a:avLst/>
            </a:prstGeom>
            <a:noFill/>
            <a:ln w="57150">
              <a:solidFill>
                <a:srgbClr val="B9E2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cxnSp>
          <p:nvCxnSpPr>
            <p:cNvPr id="24" name="Straight Connector 23"/>
            <p:cNvCxnSpPr>
              <a:stCxn id="4" idx="2"/>
              <a:endCxn id="4" idx="0"/>
            </p:cNvCxnSpPr>
            <p:nvPr/>
          </p:nvCxnSpPr>
          <p:spPr>
            <a:xfrm flipV="1">
              <a:off x="5468360" y="4247758"/>
              <a:ext cx="0" cy="897162"/>
            </a:xfrm>
            <a:prstGeom prst="line">
              <a:avLst/>
            </a:prstGeom>
            <a:ln w="38100">
              <a:solidFill>
                <a:srgbClr val="B9E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4" idx="3"/>
              <a:endCxn id="4" idx="1"/>
            </p:cNvCxnSpPr>
            <p:nvPr/>
          </p:nvCxnSpPr>
          <p:spPr>
            <a:xfrm flipH="1">
              <a:off x="5019779" y="4696339"/>
              <a:ext cx="897162" cy="0"/>
            </a:xfrm>
            <a:prstGeom prst="line">
              <a:avLst/>
            </a:prstGeom>
            <a:ln w="38100">
              <a:solidFill>
                <a:srgbClr val="B9E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 rot="16200000">
              <a:off x="4076345" y="4366962"/>
              <a:ext cx="1202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Value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86573" y="5223925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20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  <p:bldP spid="10" grpId="0" animBg="1"/>
      <p:bldP spid="35" grpId="0"/>
      <p:bldP spid="27" grpId="0" animBg="1"/>
      <p:bldP spid="27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391704" y="5921345"/>
            <a:ext cx="4600575" cy="696039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1255594 h 1255594"/>
              <a:gd name="connsiteX4" fmla="*/ 4053384 w 4053384"/>
              <a:gd name="connsiteY4" fmla="*/ 1255594 h 1255594"/>
              <a:gd name="connsiteX0" fmla="*/ 4571999 w 4571999"/>
              <a:gd name="connsiteY0" fmla="*/ 1255594 h 1255594"/>
              <a:gd name="connsiteX1" fmla="*/ 3616656 w 4571999"/>
              <a:gd name="connsiteY1" fmla="*/ 0 h 1255594"/>
              <a:gd name="connsiteX2" fmla="*/ 0 w 4571999"/>
              <a:gd name="connsiteY2" fmla="*/ 0 h 1255594"/>
              <a:gd name="connsiteX3" fmla="*/ 518615 w 4571999"/>
              <a:gd name="connsiteY3" fmla="*/ 1255594 h 1255594"/>
              <a:gd name="connsiteX4" fmla="*/ 4571999 w 4571999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27295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4125 w 4599294"/>
              <a:gd name="connsiteY2" fmla="*/ 17182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9294" h="1255594">
                <a:moveTo>
                  <a:pt x="4599294" y="1255594"/>
                </a:moveTo>
                <a:lnTo>
                  <a:pt x="4080679" y="0"/>
                </a:lnTo>
                <a:lnTo>
                  <a:pt x="4125" y="17182"/>
                </a:lnTo>
                <a:lnTo>
                  <a:pt x="0" y="1255594"/>
                </a:lnTo>
                <a:lnTo>
                  <a:pt x="4599294" y="1255594"/>
                </a:lnTo>
                <a:close/>
              </a:path>
            </a:pathLst>
          </a:custGeom>
          <a:solidFill>
            <a:srgbClr val="FFCB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02770" y="4665751"/>
            <a:ext cx="4053384" cy="1255594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3384" h="1255594">
                <a:moveTo>
                  <a:pt x="4053384" y="1255594"/>
                </a:moveTo>
                <a:lnTo>
                  <a:pt x="3098041" y="0"/>
                </a:lnTo>
                <a:lnTo>
                  <a:pt x="204716" y="0"/>
                </a:lnTo>
                <a:lnTo>
                  <a:pt x="0" y="245659"/>
                </a:lnTo>
                <a:lnTo>
                  <a:pt x="0" y="1255594"/>
                </a:lnTo>
                <a:lnTo>
                  <a:pt x="4053384" y="1255594"/>
                </a:lnTo>
                <a:close/>
              </a:path>
            </a:pathLst>
          </a:custGeom>
          <a:solidFill>
            <a:srgbClr val="D7D739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Industrialisation Framework</a:t>
            </a:r>
          </a:p>
        </p:txBody>
      </p:sp>
      <p:sp>
        <p:nvSpPr>
          <p:cNvPr id="278564" name="Rectangle 36"/>
          <p:cNvSpPr>
            <a:spLocks noChangeArrowheads="1"/>
          </p:cNvSpPr>
          <p:nvPr/>
        </p:nvSpPr>
        <p:spPr bwMode="auto">
          <a:xfrm>
            <a:off x="5207777" y="1771926"/>
            <a:ext cx="6527023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45720" rIns="45720" anchor="ctr"/>
          <a:lstStyle/>
          <a:p>
            <a:pPr algn="ctr">
              <a:lnSpc>
                <a:spcPct val="90000"/>
              </a:lnSpc>
              <a:spcBef>
                <a:spcPct val="10000"/>
              </a:spcBef>
              <a:defRPr/>
            </a:pPr>
            <a:r>
              <a:rPr lang="en-GB" sz="2400" dirty="0"/>
              <a:t>Portfolio Management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7032" y="5252530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Delivery Platform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5661" y="6151303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Capability Platform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-341165" y="2713767"/>
            <a:ext cx="4817661" cy="3207579"/>
          </a:xfrm>
          <a:prstGeom prst="triangl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390116" y="2718529"/>
            <a:ext cx="4591204" cy="3895725"/>
          </a:xfrm>
          <a:custGeom>
            <a:avLst/>
            <a:gdLst>
              <a:gd name="connsiteX0" fmla="*/ 0 w 4057650"/>
              <a:gd name="connsiteY0" fmla="*/ 3190875 h 3209925"/>
              <a:gd name="connsiteX1" fmla="*/ 0 w 4057650"/>
              <a:gd name="connsiteY1" fmla="*/ 2209800 h 3209925"/>
              <a:gd name="connsiteX2" fmla="*/ 1666875 w 4057650"/>
              <a:gd name="connsiteY2" fmla="*/ 0 h 3209925"/>
              <a:gd name="connsiteX3" fmla="*/ 4057650 w 4057650"/>
              <a:gd name="connsiteY3" fmla="*/ 3209925 h 3209925"/>
              <a:gd name="connsiteX4" fmla="*/ 0 w 4057650"/>
              <a:gd name="connsiteY4" fmla="*/ 3190875 h 3209925"/>
              <a:gd name="connsiteX0" fmla="*/ 0 w 4558926"/>
              <a:gd name="connsiteY0" fmla="*/ 3190875 h 3886200"/>
              <a:gd name="connsiteX1" fmla="*/ 0 w 4558926"/>
              <a:gd name="connsiteY1" fmla="*/ 2209800 h 3886200"/>
              <a:gd name="connsiteX2" fmla="*/ 1666875 w 4558926"/>
              <a:gd name="connsiteY2" fmla="*/ 0 h 3886200"/>
              <a:gd name="connsiteX3" fmla="*/ 4558926 w 4558926"/>
              <a:gd name="connsiteY3" fmla="*/ 3886200 h 3886200"/>
              <a:gd name="connsiteX4" fmla="*/ 0 w 4558926"/>
              <a:gd name="connsiteY4" fmla="*/ 3190875 h 3886200"/>
              <a:gd name="connsiteX0" fmla="*/ 28374 w 4558926"/>
              <a:gd name="connsiteY0" fmla="*/ 3905250 h 3905250"/>
              <a:gd name="connsiteX1" fmla="*/ 0 w 4558926"/>
              <a:gd name="connsiteY1" fmla="*/ 2209800 h 3905250"/>
              <a:gd name="connsiteX2" fmla="*/ 1666875 w 4558926"/>
              <a:gd name="connsiteY2" fmla="*/ 0 h 3905250"/>
              <a:gd name="connsiteX3" fmla="*/ 4558926 w 4558926"/>
              <a:gd name="connsiteY3" fmla="*/ 3886200 h 3905250"/>
              <a:gd name="connsiteX4" fmla="*/ 28374 w 4558926"/>
              <a:gd name="connsiteY4" fmla="*/ 3905250 h 3905250"/>
              <a:gd name="connsiteX0" fmla="*/ 18916 w 4558926"/>
              <a:gd name="connsiteY0" fmla="*/ 3895725 h 3895725"/>
              <a:gd name="connsiteX1" fmla="*/ 0 w 4558926"/>
              <a:gd name="connsiteY1" fmla="*/ 2209800 h 3895725"/>
              <a:gd name="connsiteX2" fmla="*/ 1666875 w 4558926"/>
              <a:gd name="connsiteY2" fmla="*/ 0 h 3895725"/>
              <a:gd name="connsiteX3" fmla="*/ 4558926 w 4558926"/>
              <a:gd name="connsiteY3" fmla="*/ 3886200 h 3895725"/>
              <a:gd name="connsiteX4" fmla="*/ 18916 w 4558926"/>
              <a:gd name="connsiteY4" fmla="*/ 3895725 h 3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8926" h="3895725">
                <a:moveTo>
                  <a:pt x="18916" y="3895725"/>
                </a:moveTo>
                <a:lnTo>
                  <a:pt x="0" y="2209800"/>
                </a:lnTo>
                <a:lnTo>
                  <a:pt x="1666875" y="0"/>
                </a:lnTo>
                <a:lnTo>
                  <a:pt x="4558926" y="3886200"/>
                </a:lnTo>
                <a:lnTo>
                  <a:pt x="18916" y="389572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607485" y="2713767"/>
            <a:ext cx="2893325" cy="1951632"/>
          </a:xfrm>
          <a:prstGeom prst="triangle">
            <a:avLst/>
          </a:prstGeom>
          <a:solidFill>
            <a:srgbClr val="EE7A18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Delivery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Management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Hexagon 21"/>
          <p:cNvSpPr/>
          <p:nvPr/>
        </p:nvSpPr>
        <p:spPr>
          <a:xfrm>
            <a:off x="809216" y="4329046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57056" y="4510957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Projects</a:t>
            </a:r>
          </a:p>
        </p:txBody>
      </p:sp>
      <p:sp>
        <p:nvSpPr>
          <p:cNvPr id="13" name="Hexagon 12"/>
          <p:cNvSpPr/>
          <p:nvPr/>
        </p:nvSpPr>
        <p:spPr>
          <a:xfrm>
            <a:off x="820283" y="4329046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07777" y="2497990"/>
            <a:ext cx="358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Project Delivery Index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77" y="3105266"/>
            <a:ext cx="6529382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" y="1143000"/>
            <a:ext cx="11315699" cy="5225143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What do I want?</a:t>
            </a:r>
          </a:p>
          <a:p>
            <a:pPr>
              <a:lnSpc>
                <a:spcPct val="90000"/>
              </a:lnSpc>
            </a:pPr>
            <a:endParaRPr lang="en-US" sz="4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To participate as a catalyst for the DevOps exothermic reaction!</a:t>
            </a:r>
          </a:p>
          <a:p>
            <a:pPr>
              <a:lnSpc>
                <a:spcPct val="90000"/>
              </a:lnSpc>
            </a:pPr>
            <a:endParaRPr lang="en-US" sz="4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…and I’d love for others to use, feedback and contribute to ADOP</a:t>
            </a:r>
          </a:p>
          <a:p>
            <a:pPr>
              <a:lnSpc>
                <a:spcPct val="90000"/>
              </a:lnSpc>
            </a:pP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5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" descr="Profile Picture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55389" y="2371235"/>
            <a:ext cx="7766847" cy="2187821"/>
            <a:chOff x="1024571" y="589170"/>
            <a:chExt cx="7766847" cy="2187821"/>
          </a:xfrm>
        </p:grpSpPr>
        <p:sp>
          <p:nvSpPr>
            <p:cNvPr id="13" name="Rectangle 12"/>
            <p:cNvSpPr/>
            <p:nvPr/>
          </p:nvSpPr>
          <p:spPr>
            <a:xfrm>
              <a:off x="2720817" y="589170"/>
              <a:ext cx="6070601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bg1"/>
                  </a:solidFill>
                  <a:cs typeface="MV Boli" panose="02000500030200090000" pitchFamily="2" charset="0"/>
                </a:rPr>
                <a:t>Martin Croker</a:t>
              </a:r>
              <a:br>
                <a:rPr lang="en-GB" sz="2400" dirty="0">
                  <a:solidFill>
                    <a:schemeClr val="bg1"/>
                  </a:solidFill>
                  <a:cs typeface="MV Boli" panose="02000500030200090000" pitchFamily="2" charset="0"/>
                </a:rPr>
              </a:br>
              <a:r>
                <a:rPr lang="en-GB" dirty="0">
                  <a:solidFill>
                    <a:schemeClr val="bg1"/>
                  </a:solidFill>
                  <a:cs typeface="MV Boli" panose="02000500030200090000" pitchFamily="2" charset="0"/>
                </a:rPr>
                <a:t>Managing Director, Accenture Technology Architecture</a:t>
              </a:r>
            </a:p>
            <a:p>
              <a:r>
                <a:rPr lang="en-GB" dirty="0">
                  <a:solidFill>
                    <a:schemeClr val="bg1"/>
                  </a:solidFill>
                  <a:cs typeface="MV Boli" panose="02000500030200090000" pitchFamily="2" charset="0"/>
                </a:rPr>
                <a:t>Responsible for DevOps capability at Accenture.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09941" y="2315326"/>
              <a:ext cx="52038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cs typeface="MV Boli" panose="02000500030200090000" pitchFamily="2" charset="0"/>
                </a:rPr>
                <a:t>@</a:t>
              </a:r>
              <a:r>
                <a:rPr lang="en-GB" sz="2400" dirty="0" err="1">
                  <a:solidFill>
                    <a:schemeClr val="bg1"/>
                  </a:solidFill>
                  <a:cs typeface="MV Boli" panose="02000500030200090000" pitchFamily="2" charset="0"/>
                </a:rPr>
                <a:t>martincroker</a:t>
              </a:r>
              <a:endParaRPr lang="en-GB" sz="2400" dirty="0">
                <a:solidFill>
                  <a:schemeClr val="bg1"/>
                </a:solidFill>
                <a:cs typeface="MV Boli" panose="02000500030200090000" pitchFamily="2" charset="0"/>
              </a:endParaRPr>
            </a:p>
          </p:txBody>
        </p:sp>
        <p:pic>
          <p:nvPicPr>
            <p:cNvPr id="15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764" y="2403135"/>
              <a:ext cx="279227" cy="227010"/>
            </a:xfrm>
            <a:prstGeom prst="rect">
              <a:avLst/>
            </a:prstGeom>
            <a:noFill/>
            <a:extLst/>
          </p:spPr>
        </p:pic>
        <p:sp>
          <p:nvSpPr>
            <p:cNvPr id="16" name="Rectangle 15"/>
            <p:cNvSpPr/>
            <p:nvPr/>
          </p:nvSpPr>
          <p:spPr>
            <a:xfrm>
              <a:off x="3128991" y="1945453"/>
              <a:ext cx="52038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cs typeface="MV Boli" panose="02000500030200090000" pitchFamily="2" charset="0"/>
                </a:rPr>
                <a:t>martin.croker@accenture.com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20816" y="1909569"/>
              <a:ext cx="3399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sym typeface="Wingdings"/>
                </a:rPr>
                <a:t>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571" y="595462"/>
              <a:ext cx="1452557" cy="1869042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33461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AutoShape 2" descr="Profile Picture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55389" y="2374900"/>
            <a:ext cx="7766847" cy="2187821"/>
            <a:chOff x="1024571" y="589170"/>
            <a:chExt cx="7766847" cy="2187821"/>
          </a:xfrm>
        </p:grpSpPr>
        <p:sp>
          <p:nvSpPr>
            <p:cNvPr id="13" name="Rectangle 12"/>
            <p:cNvSpPr/>
            <p:nvPr/>
          </p:nvSpPr>
          <p:spPr>
            <a:xfrm>
              <a:off x="2720817" y="589170"/>
              <a:ext cx="6070601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Martin Croker</a:t>
              </a:r>
              <a:br>
                <a:rPr lang="en-GB" sz="2400" dirty="0">
                  <a:solidFill>
                    <a:srgbClr val="FFFFFF"/>
                  </a:solidFill>
                  <a:cs typeface="MV Boli" panose="02000500030200090000" pitchFamily="2" charset="0"/>
                </a:rPr>
              </a:br>
              <a:r>
                <a:rPr lang="en-GB" dirty="0">
                  <a:solidFill>
                    <a:srgbClr val="FFFFFF"/>
                  </a:solidFill>
                  <a:cs typeface="MV Boli" panose="02000500030200090000" pitchFamily="2" charset="0"/>
                </a:rPr>
                <a:t>Managing Director, Accenture Technology Architecture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>
                  <a:solidFill>
                    <a:srgbClr val="FFFFFF"/>
                  </a:solidFill>
                  <a:cs typeface="MV Boli" panose="02000500030200090000" pitchFamily="2" charset="0"/>
                </a:rPr>
                <a:t>Responsible for DevOps capability at Accenture.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09941" y="2315326"/>
              <a:ext cx="52038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FFFFFF"/>
                  </a:solidFill>
                  <a:cs typeface="MV Boli" panose="02000500030200090000" pitchFamily="2" charset="0"/>
                </a:rPr>
                <a:t>@</a:t>
              </a:r>
              <a:r>
                <a:rPr lang="en-GB" sz="2400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martincroker</a:t>
              </a:r>
              <a:endParaRPr lang="en-GB" sz="2400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  <p:pic>
          <p:nvPicPr>
            <p:cNvPr id="15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764" y="2403135"/>
              <a:ext cx="279227" cy="227010"/>
            </a:xfrm>
            <a:prstGeom prst="rect">
              <a:avLst/>
            </a:prstGeom>
            <a:noFill/>
            <a:extLst/>
          </p:spPr>
        </p:pic>
        <p:sp>
          <p:nvSpPr>
            <p:cNvPr id="16" name="Rectangle 15"/>
            <p:cNvSpPr/>
            <p:nvPr/>
          </p:nvSpPr>
          <p:spPr>
            <a:xfrm>
              <a:off x="3128991" y="1945453"/>
              <a:ext cx="52038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solidFill>
                    <a:srgbClr val="FFFFFF"/>
                  </a:solidFill>
                  <a:cs typeface="MV Boli" panose="02000500030200090000" pitchFamily="2" charset="0"/>
                </a:rPr>
                <a:t>martin.croker@accenture.com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20816" y="1909569"/>
              <a:ext cx="3399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400" b="1" dirty="0">
                  <a:solidFill>
                    <a:srgbClr val="FFFFFF"/>
                  </a:solidFill>
                  <a:latin typeface="Arial" charset="0"/>
                  <a:cs typeface="Arial" charset="0"/>
                  <a:sym typeface="Wingdings"/>
                </a:rPr>
                <a:t></a:t>
              </a:r>
              <a:endParaRPr lang="en-GB" sz="2400" b="1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571" y="595462"/>
              <a:ext cx="1452557" cy="1869042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3057276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0" y="1709938"/>
            <a:ext cx="4116388" cy="43928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 dirty="0" err="1">
              <a:solidFill>
                <a:srgbClr val="FFFFFF"/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3"/>
          <a:stretch/>
        </p:blipFill>
        <p:spPr bwMode="auto">
          <a:xfrm>
            <a:off x="1442041" y="156848"/>
            <a:ext cx="9307918" cy="635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7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485" y="4006581"/>
            <a:ext cx="109770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0" dirty="0">
                <a:solidFill>
                  <a:srgbClr val="FFFF00"/>
                </a:solidFill>
              </a:rPr>
              <a:t>INCLUDING MINE!</a:t>
            </a:r>
            <a:endParaRPr lang="en-US" sz="7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9885" y="2259449"/>
            <a:ext cx="10977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New-IT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</a:rPr>
              <a:t>Is disrupting every industry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6000"/>
                </a:schemeClr>
              </a:gs>
              <a:gs pos="100000">
                <a:schemeClr val="tx1">
                  <a:alpha val="43000"/>
                </a:schemeClr>
              </a:gs>
            </a:gsLst>
            <a:lin ang="10800000" scaled="1"/>
            <a:tileRect/>
          </a:gradFill>
          <a:ln w="381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0" y="1709938"/>
            <a:ext cx="4116388" cy="43928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 dirty="0" err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26" y="2324100"/>
            <a:ext cx="36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4"/>
                </a:solidFill>
              </a:rPr>
              <a:t>More extensible solutions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540" y="2324100"/>
            <a:ext cx="36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4"/>
                </a:solidFill>
              </a:rPr>
              <a:t>Delivery Approaches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63917" y="3393724"/>
            <a:ext cx="901246" cy="921263"/>
            <a:chOff x="6896153" y="2430979"/>
            <a:chExt cx="1353306" cy="1319831"/>
          </a:xfrm>
          <a:solidFill>
            <a:schemeClr val="accent4"/>
          </a:solidFill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7584761" y="2430979"/>
              <a:ext cx="664698" cy="913361"/>
            </a:xfrm>
            <a:custGeom>
              <a:avLst/>
              <a:gdLst>
                <a:gd name="T0" fmla="*/ 19 w 59"/>
                <a:gd name="T1" fmla="*/ 6 h 81"/>
                <a:gd name="T2" fmla="*/ 21 w 59"/>
                <a:gd name="T3" fmla="*/ 0 h 81"/>
                <a:gd name="T4" fmla="*/ 0 w 59"/>
                <a:gd name="T5" fmla="*/ 8 h 81"/>
                <a:gd name="T6" fmla="*/ 13 w 59"/>
                <a:gd name="T7" fmla="*/ 26 h 81"/>
                <a:gd name="T8" fmla="*/ 15 w 59"/>
                <a:gd name="T9" fmla="*/ 17 h 81"/>
                <a:gd name="T10" fmla="*/ 47 w 59"/>
                <a:gd name="T11" fmla="*/ 60 h 81"/>
                <a:gd name="T12" fmla="*/ 44 w 59"/>
                <a:gd name="T13" fmla="*/ 77 h 81"/>
                <a:gd name="T14" fmla="*/ 55 w 59"/>
                <a:gd name="T15" fmla="*/ 81 h 81"/>
                <a:gd name="T16" fmla="*/ 59 w 59"/>
                <a:gd name="T17" fmla="*/ 60 h 81"/>
                <a:gd name="T18" fmla="*/ 19 w 59"/>
                <a:gd name="T19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81">
                  <a:moveTo>
                    <a:pt x="19" y="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34" y="23"/>
                    <a:pt x="47" y="40"/>
                    <a:pt x="47" y="60"/>
                  </a:cubicBezTo>
                  <a:cubicBezTo>
                    <a:pt x="47" y="66"/>
                    <a:pt x="46" y="71"/>
                    <a:pt x="44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8" y="74"/>
                    <a:pt x="59" y="67"/>
                    <a:pt x="59" y="60"/>
                  </a:cubicBezTo>
                  <a:cubicBezTo>
                    <a:pt x="59" y="35"/>
                    <a:pt x="43" y="13"/>
                    <a:pt x="19" y="6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896153" y="2478799"/>
              <a:ext cx="621660" cy="946835"/>
            </a:xfrm>
            <a:custGeom>
              <a:avLst/>
              <a:gdLst>
                <a:gd name="T0" fmla="*/ 55 w 55"/>
                <a:gd name="T1" fmla="*/ 12 h 84"/>
                <a:gd name="T2" fmla="*/ 53 w 55"/>
                <a:gd name="T3" fmla="*/ 0 h 84"/>
                <a:gd name="T4" fmla="*/ 6 w 55"/>
                <a:gd name="T5" fmla="*/ 56 h 84"/>
                <a:gd name="T6" fmla="*/ 8 w 55"/>
                <a:gd name="T7" fmla="*/ 69 h 84"/>
                <a:gd name="T8" fmla="*/ 0 w 55"/>
                <a:gd name="T9" fmla="*/ 71 h 84"/>
                <a:gd name="T10" fmla="*/ 18 w 55"/>
                <a:gd name="T11" fmla="*/ 84 h 84"/>
                <a:gd name="T12" fmla="*/ 26 w 55"/>
                <a:gd name="T13" fmla="*/ 63 h 84"/>
                <a:gd name="T14" fmla="*/ 19 w 55"/>
                <a:gd name="T15" fmla="*/ 65 h 84"/>
                <a:gd name="T16" fmla="*/ 18 w 55"/>
                <a:gd name="T17" fmla="*/ 56 h 84"/>
                <a:gd name="T18" fmla="*/ 55 w 5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4">
                  <a:moveTo>
                    <a:pt x="55" y="12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6" y="5"/>
                    <a:pt x="6" y="29"/>
                    <a:pt x="6" y="56"/>
                  </a:cubicBezTo>
                  <a:cubicBezTo>
                    <a:pt x="6" y="60"/>
                    <a:pt x="7" y="65"/>
                    <a:pt x="8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2"/>
                    <a:pt x="18" y="59"/>
                    <a:pt x="18" y="56"/>
                  </a:cubicBezTo>
                  <a:cubicBezTo>
                    <a:pt x="18" y="34"/>
                    <a:pt x="34" y="16"/>
                    <a:pt x="55" y="12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7120907" y="3425634"/>
              <a:ext cx="1004220" cy="325176"/>
            </a:xfrm>
            <a:custGeom>
              <a:avLst/>
              <a:gdLst>
                <a:gd name="T0" fmla="*/ 66 w 89"/>
                <a:gd name="T1" fmla="*/ 2 h 29"/>
                <a:gd name="T2" fmla="*/ 71 w 89"/>
                <a:gd name="T3" fmla="*/ 7 h 29"/>
                <a:gd name="T4" fmla="*/ 43 w 89"/>
                <a:gd name="T5" fmla="*/ 17 h 29"/>
                <a:gd name="T6" fmla="*/ 9 w 89"/>
                <a:gd name="T7" fmla="*/ 1 h 29"/>
                <a:gd name="T8" fmla="*/ 0 w 89"/>
                <a:gd name="T9" fmla="*/ 8 h 29"/>
                <a:gd name="T10" fmla="*/ 43 w 89"/>
                <a:gd name="T11" fmla="*/ 29 h 29"/>
                <a:gd name="T12" fmla="*/ 80 w 89"/>
                <a:gd name="T13" fmla="*/ 15 h 29"/>
                <a:gd name="T14" fmla="*/ 86 w 89"/>
                <a:gd name="T15" fmla="*/ 22 h 29"/>
                <a:gd name="T16" fmla="*/ 89 w 89"/>
                <a:gd name="T17" fmla="*/ 0 h 29"/>
                <a:gd name="T18" fmla="*/ 66 w 89"/>
                <a:gd name="T1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29">
                  <a:moveTo>
                    <a:pt x="66" y="2"/>
                  </a:moveTo>
                  <a:cubicBezTo>
                    <a:pt x="71" y="7"/>
                    <a:pt x="71" y="7"/>
                    <a:pt x="71" y="7"/>
                  </a:cubicBezTo>
                  <a:cubicBezTo>
                    <a:pt x="63" y="13"/>
                    <a:pt x="53" y="17"/>
                    <a:pt x="43" y="17"/>
                  </a:cubicBezTo>
                  <a:cubicBezTo>
                    <a:pt x="30" y="17"/>
                    <a:pt x="17" y="11"/>
                    <a:pt x="9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0" y="21"/>
                    <a:pt x="26" y="29"/>
                    <a:pt x="43" y="29"/>
                  </a:cubicBezTo>
                  <a:cubicBezTo>
                    <a:pt x="57" y="29"/>
                    <a:pt x="69" y="24"/>
                    <a:pt x="80" y="15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9" y="0"/>
                    <a:pt x="89" y="0"/>
                    <a:pt x="89" y="0"/>
                  </a:cubicBezTo>
                  <a:lnTo>
                    <a:pt x="66" y="2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54803" y="2870923"/>
              <a:ext cx="722082" cy="430380"/>
            </a:xfrm>
            <a:custGeom>
              <a:avLst/>
              <a:gdLst>
                <a:gd name="T0" fmla="*/ 51 w 64"/>
                <a:gd name="T1" fmla="*/ 12 h 38"/>
                <a:gd name="T2" fmla="*/ 47 w 64"/>
                <a:gd name="T3" fmla="*/ 13 h 38"/>
                <a:gd name="T4" fmla="*/ 31 w 64"/>
                <a:gd name="T5" fmla="*/ 0 h 38"/>
                <a:gd name="T6" fmla="*/ 13 w 64"/>
                <a:gd name="T7" fmla="*/ 17 h 38"/>
                <a:gd name="T8" fmla="*/ 13 w 64"/>
                <a:gd name="T9" fmla="*/ 17 h 38"/>
                <a:gd name="T10" fmla="*/ 11 w 64"/>
                <a:gd name="T11" fmla="*/ 17 h 38"/>
                <a:gd name="T12" fmla="*/ 0 w 64"/>
                <a:gd name="T13" fmla="*/ 27 h 38"/>
                <a:gd name="T14" fmla="*/ 11 w 64"/>
                <a:gd name="T15" fmla="*/ 38 h 38"/>
                <a:gd name="T16" fmla="*/ 51 w 64"/>
                <a:gd name="T17" fmla="*/ 38 h 38"/>
                <a:gd name="T18" fmla="*/ 64 w 64"/>
                <a:gd name="T19" fmla="*/ 25 h 38"/>
                <a:gd name="T20" fmla="*/ 51 w 64"/>
                <a:gd name="T21" fmla="*/ 1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8">
                  <a:moveTo>
                    <a:pt x="51" y="12"/>
                  </a:moveTo>
                  <a:cubicBezTo>
                    <a:pt x="50" y="12"/>
                    <a:pt x="48" y="13"/>
                    <a:pt x="47" y="13"/>
                  </a:cubicBezTo>
                  <a:cubicBezTo>
                    <a:pt x="45" y="5"/>
                    <a:pt x="39" y="0"/>
                    <a:pt x="31" y="0"/>
                  </a:cubicBezTo>
                  <a:cubicBezTo>
                    <a:pt x="21" y="0"/>
                    <a:pt x="13" y="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1" y="17"/>
                  </a:cubicBezTo>
                  <a:cubicBezTo>
                    <a:pt x="5" y="17"/>
                    <a:pt x="0" y="22"/>
                    <a:pt x="0" y="27"/>
                  </a:cubicBezTo>
                  <a:cubicBezTo>
                    <a:pt x="0" y="33"/>
                    <a:pt x="5" y="38"/>
                    <a:pt x="11" y="38"/>
                  </a:cubicBezTo>
                  <a:cubicBezTo>
                    <a:pt x="15" y="38"/>
                    <a:pt x="46" y="38"/>
                    <a:pt x="51" y="38"/>
                  </a:cubicBezTo>
                  <a:cubicBezTo>
                    <a:pt x="58" y="38"/>
                    <a:pt x="64" y="32"/>
                    <a:pt x="64" y="25"/>
                  </a:cubicBezTo>
                  <a:cubicBezTo>
                    <a:pt x="64" y="18"/>
                    <a:pt x="58" y="12"/>
                    <a:pt x="51" y="12"/>
                  </a:cubicBez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96433" y="2324100"/>
            <a:ext cx="36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4"/>
                </a:solidFill>
              </a:rPr>
              <a:t>More productive architectures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20" name="Group 54"/>
          <p:cNvGrpSpPr>
            <a:grpSpLocks noChangeAspect="1"/>
          </p:cNvGrpSpPr>
          <p:nvPr/>
        </p:nvGrpSpPr>
        <p:grpSpPr bwMode="auto">
          <a:xfrm>
            <a:off x="5775868" y="3427103"/>
            <a:ext cx="943110" cy="949316"/>
            <a:chOff x="2034" y="-3"/>
            <a:chExt cx="760" cy="765"/>
          </a:xfrm>
          <a:solidFill>
            <a:schemeClr val="accent4"/>
          </a:solidFill>
        </p:grpSpPr>
        <p:sp>
          <p:nvSpPr>
            <p:cNvPr id="21" name="Freeform 55"/>
            <p:cNvSpPr>
              <a:spLocks noEditPoints="1"/>
            </p:cNvSpPr>
            <p:nvPr/>
          </p:nvSpPr>
          <p:spPr bwMode="auto">
            <a:xfrm>
              <a:off x="2138" y="106"/>
              <a:ext cx="547" cy="550"/>
            </a:xfrm>
            <a:custGeom>
              <a:avLst/>
              <a:gdLst>
                <a:gd name="T0" fmla="*/ 117 w 232"/>
                <a:gd name="T1" fmla="*/ 1 h 233"/>
                <a:gd name="T2" fmla="*/ 231 w 232"/>
                <a:gd name="T3" fmla="*/ 119 h 233"/>
                <a:gd name="T4" fmla="*/ 114 w 232"/>
                <a:gd name="T5" fmla="*/ 232 h 233"/>
                <a:gd name="T6" fmla="*/ 1 w 232"/>
                <a:gd name="T7" fmla="*/ 114 h 233"/>
                <a:gd name="T8" fmla="*/ 117 w 232"/>
                <a:gd name="T9" fmla="*/ 1 h 233"/>
                <a:gd name="T10" fmla="*/ 210 w 232"/>
                <a:gd name="T11" fmla="*/ 116 h 233"/>
                <a:gd name="T12" fmla="*/ 116 w 232"/>
                <a:gd name="T13" fmla="*/ 23 h 233"/>
                <a:gd name="T14" fmla="*/ 22 w 232"/>
                <a:gd name="T15" fmla="*/ 116 h 233"/>
                <a:gd name="T16" fmla="*/ 116 w 232"/>
                <a:gd name="T17" fmla="*/ 210 h 233"/>
                <a:gd name="T18" fmla="*/ 210 w 232"/>
                <a:gd name="T1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33">
                  <a:moveTo>
                    <a:pt x="117" y="1"/>
                  </a:moveTo>
                  <a:cubicBezTo>
                    <a:pt x="182" y="2"/>
                    <a:pt x="232" y="54"/>
                    <a:pt x="231" y="119"/>
                  </a:cubicBezTo>
                  <a:cubicBezTo>
                    <a:pt x="230" y="182"/>
                    <a:pt x="177" y="233"/>
                    <a:pt x="114" y="232"/>
                  </a:cubicBezTo>
                  <a:cubicBezTo>
                    <a:pt x="50" y="230"/>
                    <a:pt x="0" y="178"/>
                    <a:pt x="1" y="114"/>
                  </a:cubicBezTo>
                  <a:cubicBezTo>
                    <a:pt x="2" y="51"/>
                    <a:pt x="55" y="0"/>
                    <a:pt x="117" y="1"/>
                  </a:cubicBezTo>
                  <a:close/>
                  <a:moveTo>
                    <a:pt x="210" y="116"/>
                  </a:moveTo>
                  <a:cubicBezTo>
                    <a:pt x="210" y="64"/>
                    <a:pt x="168" y="23"/>
                    <a:pt x="116" y="23"/>
                  </a:cubicBezTo>
                  <a:cubicBezTo>
                    <a:pt x="64" y="22"/>
                    <a:pt x="22" y="64"/>
                    <a:pt x="22" y="116"/>
                  </a:cubicBezTo>
                  <a:cubicBezTo>
                    <a:pt x="22" y="168"/>
                    <a:pt x="64" y="210"/>
                    <a:pt x="116" y="210"/>
                  </a:cubicBezTo>
                  <a:cubicBezTo>
                    <a:pt x="168" y="210"/>
                    <a:pt x="210" y="169"/>
                    <a:pt x="210" y="116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2" name="Freeform 56"/>
            <p:cNvSpPr>
              <a:spLocks noEditPoints="1"/>
            </p:cNvSpPr>
            <p:nvPr/>
          </p:nvSpPr>
          <p:spPr bwMode="auto">
            <a:xfrm>
              <a:off x="2171" y="150"/>
              <a:ext cx="467" cy="373"/>
            </a:xfrm>
            <a:custGeom>
              <a:avLst/>
              <a:gdLst>
                <a:gd name="T0" fmla="*/ 164 w 198"/>
                <a:gd name="T1" fmla="*/ 158 h 158"/>
                <a:gd name="T2" fmla="*/ 152 w 198"/>
                <a:gd name="T3" fmla="*/ 147 h 158"/>
                <a:gd name="T4" fmla="*/ 146 w 198"/>
                <a:gd name="T5" fmla="*/ 44 h 158"/>
                <a:gd name="T6" fmla="*/ 56 w 198"/>
                <a:gd name="T7" fmla="*/ 46 h 158"/>
                <a:gd name="T8" fmla="*/ 52 w 198"/>
                <a:gd name="T9" fmla="*/ 147 h 158"/>
                <a:gd name="T10" fmla="*/ 41 w 198"/>
                <a:gd name="T11" fmla="*/ 158 h 158"/>
                <a:gd name="T12" fmla="*/ 36 w 198"/>
                <a:gd name="T13" fmla="*/ 40 h 158"/>
                <a:gd name="T14" fmla="*/ 163 w 198"/>
                <a:gd name="T15" fmla="*/ 35 h 158"/>
                <a:gd name="T16" fmla="*/ 164 w 198"/>
                <a:gd name="T17" fmla="*/ 158 h 158"/>
                <a:gd name="T18" fmla="*/ 164 w 198"/>
                <a:gd name="T19" fmla="*/ 150 h 158"/>
                <a:gd name="T20" fmla="*/ 166 w 198"/>
                <a:gd name="T21" fmla="*/ 149 h 158"/>
                <a:gd name="T22" fmla="*/ 177 w 198"/>
                <a:gd name="T23" fmla="*/ 65 h 158"/>
                <a:gd name="T24" fmla="*/ 108 w 198"/>
                <a:gd name="T25" fmla="*/ 15 h 158"/>
                <a:gd name="T26" fmla="*/ 102 w 198"/>
                <a:gd name="T27" fmla="*/ 19 h 158"/>
                <a:gd name="T28" fmla="*/ 108 w 198"/>
                <a:gd name="T29" fmla="*/ 23 h 158"/>
                <a:gd name="T30" fmla="*/ 131 w 198"/>
                <a:gd name="T31" fmla="*/ 29 h 158"/>
                <a:gd name="T32" fmla="*/ 164 w 198"/>
                <a:gd name="T33" fmla="*/ 139 h 158"/>
                <a:gd name="T34" fmla="*/ 164 w 198"/>
                <a:gd name="T35" fmla="*/ 15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158">
                  <a:moveTo>
                    <a:pt x="164" y="158"/>
                  </a:moveTo>
                  <a:cubicBezTo>
                    <a:pt x="159" y="154"/>
                    <a:pt x="156" y="150"/>
                    <a:pt x="152" y="147"/>
                  </a:cubicBezTo>
                  <a:cubicBezTo>
                    <a:pt x="178" y="103"/>
                    <a:pt x="176" y="69"/>
                    <a:pt x="146" y="44"/>
                  </a:cubicBezTo>
                  <a:cubicBezTo>
                    <a:pt x="119" y="22"/>
                    <a:pt x="81" y="23"/>
                    <a:pt x="56" y="46"/>
                  </a:cubicBezTo>
                  <a:cubicBezTo>
                    <a:pt x="27" y="72"/>
                    <a:pt x="25" y="107"/>
                    <a:pt x="52" y="147"/>
                  </a:cubicBezTo>
                  <a:cubicBezTo>
                    <a:pt x="48" y="150"/>
                    <a:pt x="44" y="154"/>
                    <a:pt x="41" y="158"/>
                  </a:cubicBezTo>
                  <a:cubicBezTo>
                    <a:pt x="15" y="138"/>
                    <a:pt x="0" y="82"/>
                    <a:pt x="36" y="40"/>
                  </a:cubicBezTo>
                  <a:cubicBezTo>
                    <a:pt x="69" y="2"/>
                    <a:pt x="129" y="0"/>
                    <a:pt x="163" y="35"/>
                  </a:cubicBezTo>
                  <a:cubicBezTo>
                    <a:pt x="198" y="70"/>
                    <a:pt x="198" y="129"/>
                    <a:pt x="164" y="158"/>
                  </a:cubicBezTo>
                  <a:close/>
                  <a:moveTo>
                    <a:pt x="164" y="150"/>
                  </a:moveTo>
                  <a:cubicBezTo>
                    <a:pt x="164" y="149"/>
                    <a:pt x="165" y="149"/>
                    <a:pt x="166" y="149"/>
                  </a:cubicBezTo>
                  <a:cubicBezTo>
                    <a:pt x="186" y="123"/>
                    <a:pt x="190" y="95"/>
                    <a:pt x="177" y="65"/>
                  </a:cubicBezTo>
                  <a:cubicBezTo>
                    <a:pt x="165" y="35"/>
                    <a:pt x="141" y="19"/>
                    <a:pt x="108" y="15"/>
                  </a:cubicBezTo>
                  <a:cubicBezTo>
                    <a:pt x="107" y="15"/>
                    <a:pt x="104" y="18"/>
                    <a:pt x="102" y="19"/>
                  </a:cubicBezTo>
                  <a:cubicBezTo>
                    <a:pt x="104" y="20"/>
                    <a:pt x="106" y="22"/>
                    <a:pt x="108" y="23"/>
                  </a:cubicBezTo>
                  <a:cubicBezTo>
                    <a:pt x="116" y="25"/>
                    <a:pt x="124" y="26"/>
                    <a:pt x="131" y="29"/>
                  </a:cubicBezTo>
                  <a:cubicBezTo>
                    <a:pt x="174" y="47"/>
                    <a:pt x="190" y="99"/>
                    <a:pt x="164" y="139"/>
                  </a:cubicBezTo>
                  <a:cubicBezTo>
                    <a:pt x="162" y="142"/>
                    <a:pt x="156" y="146"/>
                    <a:pt x="164" y="150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3" name="Freeform 57"/>
            <p:cNvSpPr>
              <a:spLocks/>
            </p:cNvSpPr>
            <p:nvPr/>
          </p:nvSpPr>
          <p:spPr bwMode="auto">
            <a:xfrm>
              <a:off x="2364" y="337"/>
              <a:ext cx="170" cy="92"/>
            </a:xfrm>
            <a:custGeom>
              <a:avLst/>
              <a:gdLst>
                <a:gd name="T0" fmla="*/ 72 w 72"/>
                <a:gd name="T1" fmla="*/ 5 h 39"/>
                <a:gd name="T2" fmla="*/ 50 w 72"/>
                <a:gd name="T3" fmla="*/ 18 h 39"/>
                <a:gd name="T4" fmla="*/ 33 w 72"/>
                <a:gd name="T5" fmla="*/ 31 h 39"/>
                <a:gd name="T6" fmla="*/ 10 w 72"/>
                <a:gd name="T7" fmla="*/ 33 h 39"/>
                <a:gd name="T8" fmla="*/ 3 w 72"/>
                <a:gd name="T9" fmla="*/ 13 h 39"/>
                <a:gd name="T10" fmla="*/ 22 w 72"/>
                <a:gd name="T11" fmla="*/ 0 h 39"/>
                <a:gd name="T12" fmla="*/ 67 w 72"/>
                <a:gd name="T13" fmla="*/ 4 h 39"/>
                <a:gd name="T14" fmla="*/ 72 w 72"/>
                <a:gd name="T1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9">
                  <a:moveTo>
                    <a:pt x="72" y="5"/>
                  </a:moveTo>
                  <a:cubicBezTo>
                    <a:pt x="63" y="10"/>
                    <a:pt x="56" y="14"/>
                    <a:pt x="50" y="18"/>
                  </a:cubicBezTo>
                  <a:cubicBezTo>
                    <a:pt x="44" y="22"/>
                    <a:pt x="38" y="26"/>
                    <a:pt x="33" y="31"/>
                  </a:cubicBezTo>
                  <a:cubicBezTo>
                    <a:pt x="26" y="37"/>
                    <a:pt x="18" y="39"/>
                    <a:pt x="10" y="33"/>
                  </a:cubicBezTo>
                  <a:cubicBezTo>
                    <a:pt x="3" y="28"/>
                    <a:pt x="0" y="21"/>
                    <a:pt x="3" y="13"/>
                  </a:cubicBezTo>
                  <a:cubicBezTo>
                    <a:pt x="6" y="4"/>
                    <a:pt x="12" y="0"/>
                    <a:pt x="22" y="0"/>
                  </a:cubicBezTo>
                  <a:cubicBezTo>
                    <a:pt x="37" y="1"/>
                    <a:pt x="52" y="2"/>
                    <a:pt x="67" y="4"/>
                  </a:cubicBezTo>
                  <a:cubicBezTo>
                    <a:pt x="68" y="4"/>
                    <a:pt x="69" y="4"/>
                    <a:pt x="72" y="5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4" name="Freeform 58"/>
            <p:cNvSpPr>
              <a:spLocks noEditPoints="1"/>
            </p:cNvSpPr>
            <p:nvPr/>
          </p:nvSpPr>
          <p:spPr bwMode="auto">
            <a:xfrm>
              <a:off x="2138" y="106"/>
              <a:ext cx="547" cy="550"/>
            </a:xfrm>
            <a:custGeom>
              <a:avLst/>
              <a:gdLst>
                <a:gd name="T0" fmla="*/ 117 w 232"/>
                <a:gd name="T1" fmla="*/ 1 h 233"/>
                <a:gd name="T2" fmla="*/ 231 w 232"/>
                <a:gd name="T3" fmla="*/ 119 h 233"/>
                <a:gd name="T4" fmla="*/ 114 w 232"/>
                <a:gd name="T5" fmla="*/ 232 h 233"/>
                <a:gd name="T6" fmla="*/ 1 w 232"/>
                <a:gd name="T7" fmla="*/ 114 h 233"/>
                <a:gd name="T8" fmla="*/ 117 w 232"/>
                <a:gd name="T9" fmla="*/ 1 h 233"/>
                <a:gd name="T10" fmla="*/ 210 w 232"/>
                <a:gd name="T11" fmla="*/ 116 h 233"/>
                <a:gd name="T12" fmla="*/ 116 w 232"/>
                <a:gd name="T13" fmla="*/ 23 h 233"/>
                <a:gd name="T14" fmla="*/ 22 w 232"/>
                <a:gd name="T15" fmla="*/ 116 h 233"/>
                <a:gd name="T16" fmla="*/ 116 w 232"/>
                <a:gd name="T17" fmla="*/ 210 h 233"/>
                <a:gd name="T18" fmla="*/ 210 w 232"/>
                <a:gd name="T19" fmla="*/ 11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2" h="233">
                  <a:moveTo>
                    <a:pt x="117" y="1"/>
                  </a:moveTo>
                  <a:cubicBezTo>
                    <a:pt x="182" y="2"/>
                    <a:pt x="232" y="54"/>
                    <a:pt x="231" y="119"/>
                  </a:cubicBezTo>
                  <a:cubicBezTo>
                    <a:pt x="230" y="182"/>
                    <a:pt x="177" y="233"/>
                    <a:pt x="114" y="232"/>
                  </a:cubicBezTo>
                  <a:cubicBezTo>
                    <a:pt x="50" y="230"/>
                    <a:pt x="0" y="178"/>
                    <a:pt x="1" y="114"/>
                  </a:cubicBezTo>
                  <a:cubicBezTo>
                    <a:pt x="2" y="51"/>
                    <a:pt x="55" y="0"/>
                    <a:pt x="117" y="1"/>
                  </a:cubicBezTo>
                  <a:close/>
                  <a:moveTo>
                    <a:pt x="210" y="116"/>
                  </a:moveTo>
                  <a:cubicBezTo>
                    <a:pt x="210" y="64"/>
                    <a:pt x="168" y="23"/>
                    <a:pt x="116" y="23"/>
                  </a:cubicBezTo>
                  <a:cubicBezTo>
                    <a:pt x="64" y="22"/>
                    <a:pt x="22" y="64"/>
                    <a:pt x="22" y="116"/>
                  </a:cubicBezTo>
                  <a:cubicBezTo>
                    <a:pt x="22" y="168"/>
                    <a:pt x="64" y="210"/>
                    <a:pt x="116" y="210"/>
                  </a:cubicBezTo>
                  <a:cubicBezTo>
                    <a:pt x="168" y="210"/>
                    <a:pt x="210" y="169"/>
                    <a:pt x="210" y="116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5" name="Freeform 59"/>
            <p:cNvSpPr>
              <a:spLocks noEditPoints="1"/>
            </p:cNvSpPr>
            <p:nvPr/>
          </p:nvSpPr>
          <p:spPr bwMode="auto">
            <a:xfrm>
              <a:off x="2171" y="150"/>
              <a:ext cx="467" cy="373"/>
            </a:xfrm>
            <a:custGeom>
              <a:avLst/>
              <a:gdLst>
                <a:gd name="T0" fmla="*/ 164 w 198"/>
                <a:gd name="T1" fmla="*/ 158 h 158"/>
                <a:gd name="T2" fmla="*/ 152 w 198"/>
                <a:gd name="T3" fmla="*/ 147 h 158"/>
                <a:gd name="T4" fmla="*/ 146 w 198"/>
                <a:gd name="T5" fmla="*/ 44 h 158"/>
                <a:gd name="T6" fmla="*/ 56 w 198"/>
                <a:gd name="T7" fmla="*/ 46 h 158"/>
                <a:gd name="T8" fmla="*/ 52 w 198"/>
                <a:gd name="T9" fmla="*/ 147 h 158"/>
                <a:gd name="T10" fmla="*/ 41 w 198"/>
                <a:gd name="T11" fmla="*/ 158 h 158"/>
                <a:gd name="T12" fmla="*/ 36 w 198"/>
                <a:gd name="T13" fmla="*/ 40 h 158"/>
                <a:gd name="T14" fmla="*/ 163 w 198"/>
                <a:gd name="T15" fmla="*/ 35 h 158"/>
                <a:gd name="T16" fmla="*/ 164 w 198"/>
                <a:gd name="T17" fmla="*/ 158 h 158"/>
                <a:gd name="T18" fmla="*/ 164 w 198"/>
                <a:gd name="T19" fmla="*/ 150 h 158"/>
                <a:gd name="T20" fmla="*/ 166 w 198"/>
                <a:gd name="T21" fmla="*/ 149 h 158"/>
                <a:gd name="T22" fmla="*/ 177 w 198"/>
                <a:gd name="T23" fmla="*/ 65 h 158"/>
                <a:gd name="T24" fmla="*/ 108 w 198"/>
                <a:gd name="T25" fmla="*/ 15 h 158"/>
                <a:gd name="T26" fmla="*/ 102 w 198"/>
                <a:gd name="T27" fmla="*/ 19 h 158"/>
                <a:gd name="T28" fmla="*/ 108 w 198"/>
                <a:gd name="T29" fmla="*/ 23 h 158"/>
                <a:gd name="T30" fmla="*/ 131 w 198"/>
                <a:gd name="T31" fmla="*/ 29 h 158"/>
                <a:gd name="T32" fmla="*/ 164 w 198"/>
                <a:gd name="T33" fmla="*/ 139 h 158"/>
                <a:gd name="T34" fmla="*/ 164 w 198"/>
                <a:gd name="T35" fmla="*/ 15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8" h="158">
                  <a:moveTo>
                    <a:pt x="164" y="158"/>
                  </a:moveTo>
                  <a:cubicBezTo>
                    <a:pt x="159" y="154"/>
                    <a:pt x="156" y="150"/>
                    <a:pt x="152" y="147"/>
                  </a:cubicBezTo>
                  <a:cubicBezTo>
                    <a:pt x="178" y="103"/>
                    <a:pt x="176" y="69"/>
                    <a:pt x="146" y="44"/>
                  </a:cubicBezTo>
                  <a:cubicBezTo>
                    <a:pt x="119" y="22"/>
                    <a:pt x="81" y="23"/>
                    <a:pt x="56" y="46"/>
                  </a:cubicBezTo>
                  <a:cubicBezTo>
                    <a:pt x="27" y="72"/>
                    <a:pt x="25" y="107"/>
                    <a:pt x="52" y="147"/>
                  </a:cubicBezTo>
                  <a:cubicBezTo>
                    <a:pt x="48" y="150"/>
                    <a:pt x="44" y="154"/>
                    <a:pt x="41" y="158"/>
                  </a:cubicBezTo>
                  <a:cubicBezTo>
                    <a:pt x="15" y="138"/>
                    <a:pt x="0" y="82"/>
                    <a:pt x="36" y="40"/>
                  </a:cubicBezTo>
                  <a:cubicBezTo>
                    <a:pt x="69" y="2"/>
                    <a:pt x="129" y="0"/>
                    <a:pt x="163" y="35"/>
                  </a:cubicBezTo>
                  <a:cubicBezTo>
                    <a:pt x="198" y="70"/>
                    <a:pt x="198" y="129"/>
                    <a:pt x="164" y="158"/>
                  </a:cubicBezTo>
                  <a:close/>
                  <a:moveTo>
                    <a:pt x="164" y="150"/>
                  </a:moveTo>
                  <a:cubicBezTo>
                    <a:pt x="164" y="149"/>
                    <a:pt x="165" y="149"/>
                    <a:pt x="166" y="149"/>
                  </a:cubicBezTo>
                  <a:cubicBezTo>
                    <a:pt x="186" y="123"/>
                    <a:pt x="190" y="95"/>
                    <a:pt x="177" y="65"/>
                  </a:cubicBezTo>
                  <a:cubicBezTo>
                    <a:pt x="165" y="35"/>
                    <a:pt x="141" y="19"/>
                    <a:pt x="108" y="15"/>
                  </a:cubicBezTo>
                  <a:cubicBezTo>
                    <a:pt x="107" y="15"/>
                    <a:pt x="104" y="18"/>
                    <a:pt x="102" y="19"/>
                  </a:cubicBezTo>
                  <a:cubicBezTo>
                    <a:pt x="104" y="20"/>
                    <a:pt x="106" y="22"/>
                    <a:pt x="108" y="23"/>
                  </a:cubicBezTo>
                  <a:cubicBezTo>
                    <a:pt x="116" y="25"/>
                    <a:pt x="124" y="26"/>
                    <a:pt x="131" y="29"/>
                  </a:cubicBezTo>
                  <a:cubicBezTo>
                    <a:pt x="174" y="47"/>
                    <a:pt x="190" y="99"/>
                    <a:pt x="164" y="139"/>
                  </a:cubicBezTo>
                  <a:cubicBezTo>
                    <a:pt x="162" y="142"/>
                    <a:pt x="156" y="146"/>
                    <a:pt x="164" y="150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6" name="Freeform 60"/>
            <p:cNvSpPr>
              <a:spLocks/>
            </p:cNvSpPr>
            <p:nvPr/>
          </p:nvSpPr>
          <p:spPr bwMode="auto">
            <a:xfrm>
              <a:off x="2364" y="337"/>
              <a:ext cx="170" cy="92"/>
            </a:xfrm>
            <a:custGeom>
              <a:avLst/>
              <a:gdLst>
                <a:gd name="T0" fmla="*/ 72 w 72"/>
                <a:gd name="T1" fmla="*/ 5 h 39"/>
                <a:gd name="T2" fmla="*/ 50 w 72"/>
                <a:gd name="T3" fmla="*/ 18 h 39"/>
                <a:gd name="T4" fmla="*/ 33 w 72"/>
                <a:gd name="T5" fmla="*/ 31 h 39"/>
                <a:gd name="T6" fmla="*/ 10 w 72"/>
                <a:gd name="T7" fmla="*/ 33 h 39"/>
                <a:gd name="T8" fmla="*/ 3 w 72"/>
                <a:gd name="T9" fmla="*/ 13 h 39"/>
                <a:gd name="T10" fmla="*/ 22 w 72"/>
                <a:gd name="T11" fmla="*/ 0 h 39"/>
                <a:gd name="T12" fmla="*/ 67 w 72"/>
                <a:gd name="T13" fmla="*/ 4 h 39"/>
                <a:gd name="T14" fmla="*/ 72 w 72"/>
                <a:gd name="T1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9">
                  <a:moveTo>
                    <a:pt x="72" y="5"/>
                  </a:moveTo>
                  <a:cubicBezTo>
                    <a:pt x="63" y="10"/>
                    <a:pt x="56" y="14"/>
                    <a:pt x="50" y="18"/>
                  </a:cubicBezTo>
                  <a:cubicBezTo>
                    <a:pt x="44" y="22"/>
                    <a:pt x="38" y="26"/>
                    <a:pt x="33" y="31"/>
                  </a:cubicBezTo>
                  <a:cubicBezTo>
                    <a:pt x="26" y="37"/>
                    <a:pt x="18" y="39"/>
                    <a:pt x="10" y="33"/>
                  </a:cubicBezTo>
                  <a:cubicBezTo>
                    <a:pt x="3" y="28"/>
                    <a:pt x="0" y="21"/>
                    <a:pt x="3" y="13"/>
                  </a:cubicBezTo>
                  <a:cubicBezTo>
                    <a:pt x="6" y="4"/>
                    <a:pt x="12" y="0"/>
                    <a:pt x="22" y="0"/>
                  </a:cubicBezTo>
                  <a:cubicBezTo>
                    <a:pt x="37" y="1"/>
                    <a:pt x="52" y="2"/>
                    <a:pt x="67" y="4"/>
                  </a:cubicBezTo>
                  <a:cubicBezTo>
                    <a:pt x="68" y="4"/>
                    <a:pt x="69" y="4"/>
                    <a:pt x="72" y="5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2034" y="-3"/>
              <a:ext cx="760" cy="765"/>
            </a:xfrm>
            <a:custGeom>
              <a:avLst/>
              <a:gdLst>
                <a:gd name="T0" fmla="*/ 0 w 322"/>
                <a:gd name="T1" fmla="*/ 151 h 324"/>
                <a:gd name="T2" fmla="*/ 1 w 322"/>
                <a:gd name="T3" fmla="*/ 138 h 324"/>
                <a:gd name="T4" fmla="*/ 5 w 322"/>
                <a:gd name="T5" fmla="*/ 119 h 324"/>
                <a:gd name="T6" fmla="*/ 70 w 322"/>
                <a:gd name="T7" fmla="*/ 28 h 324"/>
                <a:gd name="T8" fmla="*/ 152 w 322"/>
                <a:gd name="T9" fmla="*/ 0 h 324"/>
                <a:gd name="T10" fmla="*/ 160 w 322"/>
                <a:gd name="T11" fmla="*/ 0 h 324"/>
                <a:gd name="T12" fmla="*/ 183 w 322"/>
                <a:gd name="T13" fmla="*/ 1 h 324"/>
                <a:gd name="T14" fmla="*/ 236 w 322"/>
                <a:gd name="T15" fmla="*/ 19 h 324"/>
                <a:gd name="T16" fmla="*/ 251 w 322"/>
                <a:gd name="T17" fmla="*/ 27 h 324"/>
                <a:gd name="T18" fmla="*/ 264 w 322"/>
                <a:gd name="T19" fmla="*/ 38 h 324"/>
                <a:gd name="T20" fmla="*/ 315 w 322"/>
                <a:gd name="T21" fmla="*/ 115 h 324"/>
                <a:gd name="T22" fmla="*/ 315 w 322"/>
                <a:gd name="T23" fmla="*/ 209 h 324"/>
                <a:gd name="T24" fmla="*/ 264 w 322"/>
                <a:gd name="T25" fmla="*/ 286 h 324"/>
                <a:gd name="T26" fmla="*/ 250 w 322"/>
                <a:gd name="T27" fmla="*/ 297 h 324"/>
                <a:gd name="T28" fmla="*/ 235 w 322"/>
                <a:gd name="T29" fmla="*/ 305 h 324"/>
                <a:gd name="T30" fmla="*/ 183 w 322"/>
                <a:gd name="T31" fmla="*/ 322 h 324"/>
                <a:gd name="T32" fmla="*/ 160 w 322"/>
                <a:gd name="T33" fmla="*/ 324 h 324"/>
                <a:gd name="T34" fmla="*/ 152 w 322"/>
                <a:gd name="T35" fmla="*/ 323 h 324"/>
                <a:gd name="T36" fmla="*/ 71 w 322"/>
                <a:gd name="T37" fmla="*/ 296 h 324"/>
                <a:gd name="T38" fmla="*/ 5 w 322"/>
                <a:gd name="T39" fmla="*/ 205 h 324"/>
                <a:gd name="T40" fmla="*/ 2 w 322"/>
                <a:gd name="T41" fmla="*/ 187 h 324"/>
                <a:gd name="T42" fmla="*/ 0 w 322"/>
                <a:gd name="T43" fmla="*/ 174 h 324"/>
                <a:gd name="T44" fmla="*/ 0 w 322"/>
                <a:gd name="T45" fmla="*/ 162 h 324"/>
                <a:gd name="T46" fmla="*/ 1 w 322"/>
                <a:gd name="T47" fmla="*/ 180 h 324"/>
                <a:gd name="T48" fmla="*/ 4 w 322"/>
                <a:gd name="T49" fmla="*/ 195 h 324"/>
                <a:gd name="T50" fmla="*/ 27 w 322"/>
                <a:gd name="T51" fmla="*/ 249 h 324"/>
                <a:gd name="T52" fmla="*/ 142 w 322"/>
                <a:gd name="T53" fmla="*/ 320 h 324"/>
                <a:gd name="T54" fmla="*/ 157 w 322"/>
                <a:gd name="T55" fmla="*/ 321 h 324"/>
                <a:gd name="T56" fmla="*/ 162 w 322"/>
                <a:gd name="T57" fmla="*/ 321 h 324"/>
                <a:gd name="T58" fmla="*/ 224 w 322"/>
                <a:gd name="T59" fmla="*/ 307 h 324"/>
                <a:gd name="T60" fmla="*/ 243 w 322"/>
                <a:gd name="T61" fmla="*/ 296 h 324"/>
                <a:gd name="T62" fmla="*/ 252 w 322"/>
                <a:gd name="T63" fmla="*/ 290 h 324"/>
                <a:gd name="T64" fmla="*/ 291 w 322"/>
                <a:gd name="T65" fmla="*/ 250 h 324"/>
                <a:gd name="T66" fmla="*/ 317 w 322"/>
                <a:gd name="T67" fmla="*/ 162 h 324"/>
                <a:gd name="T68" fmla="*/ 291 w 322"/>
                <a:gd name="T69" fmla="*/ 76 h 324"/>
                <a:gd name="T70" fmla="*/ 252 w 322"/>
                <a:gd name="T71" fmla="*/ 35 h 324"/>
                <a:gd name="T72" fmla="*/ 243 w 322"/>
                <a:gd name="T73" fmla="*/ 29 h 324"/>
                <a:gd name="T74" fmla="*/ 223 w 322"/>
                <a:gd name="T75" fmla="*/ 19 h 324"/>
                <a:gd name="T76" fmla="*/ 162 w 322"/>
                <a:gd name="T77" fmla="*/ 6 h 324"/>
                <a:gd name="T78" fmla="*/ 142 w 322"/>
                <a:gd name="T79" fmla="*/ 7 h 324"/>
                <a:gd name="T80" fmla="*/ 28 w 322"/>
                <a:gd name="T81" fmla="*/ 76 h 324"/>
                <a:gd name="T82" fmla="*/ 4 w 322"/>
                <a:gd name="T83" fmla="*/ 129 h 324"/>
                <a:gd name="T84" fmla="*/ 2 w 322"/>
                <a:gd name="T85" fmla="*/ 145 h 324"/>
                <a:gd name="T86" fmla="*/ 0 w 322"/>
                <a:gd name="T87" fmla="*/ 16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2" h="324">
                  <a:moveTo>
                    <a:pt x="0" y="162"/>
                  </a:moveTo>
                  <a:cubicBezTo>
                    <a:pt x="0" y="162"/>
                    <a:pt x="0" y="158"/>
                    <a:pt x="0" y="151"/>
                  </a:cubicBezTo>
                  <a:cubicBezTo>
                    <a:pt x="0" y="149"/>
                    <a:pt x="0" y="147"/>
                    <a:pt x="0" y="145"/>
                  </a:cubicBezTo>
                  <a:cubicBezTo>
                    <a:pt x="1" y="143"/>
                    <a:pt x="1" y="140"/>
                    <a:pt x="1" y="138"/>
                  </a:cubicBezTo>
                  <a:cubicBezTo>
                    <a:pt x="2" y="135"/>
                    <a:pt x="2" y="132"/>
                    <a:pt x="3" y="129"/>
                  </a:cubicBezTo>
                  <a:cubicBezTo>
                    <a:pt x="3" y="126"/>
                    <a:pt x="4" y="123"/>
                    <a:pt x="5" y="119"/>
                  </a:cubicBezTo>
                  <a:cubicBezTo>
                    <a:pt x="8" y="106"/>
                    <a:pt x="14" y="90"/>
                    <a:pt x="25" y="74"/>
                  </a:cubicBezTo>
                  <a:cubicBezTo>
                    <a:pt x="35" y="58"/>
                    <a:pt x="50" y="41"/>
                    <a:pt x="70" y="28"/>
                  </a:cubicBezTo>
                  <a:cubicBezTo>
                    <a:pt x="90" y="14"/>
                    <a:pt x="114" y="4"/>
                    <a:pt x="141" y="1"/>
                  </a:cubicBezTo>
                  <a:cubicBezTo>
                    <a:pt x="145" y="0"/>
                    <a:pt x="148" y="0"/>
                    <a:pt x="152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1" y="0"/>
                    <a:pt x="161" y="0"/>
                    <a:pt x="162" y="0"/>
                  </a:cubicBezTo>
                  <a:cubicBezTo>
                    <a:pt x="169" y="0"/>
                    <a:pt x="176" y="0"/>
                    <a:pt x="183" y="1"/>
                  </a:cubicBezTo>
                  <a:cubicBezTo>
                    <a:pt x="198" y="3"/>
                    <a:pt x="212" y="8"/>
                    <a:pt x="226" y="14"/>
                  </a:cubicBezTo>
                  <a:cubicBezTo>
                    <a:pt x="229" y="15"/>
                    <a:pt x="233" y="17"/>
                    <a:pt x="236" y="19"/>
                  </a:cubicBezTo>
                  <a:cubicBezTo>
                    <a:pt x="239" y="20"/>
                    <a:pt x="242" y="22"/>
                    <a:pt x="246" y="24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8" y="33"/>
                    <a:pt x="261" y="35"/>
                    <a:pt x="264" y="38"/>
                  </a:cubicBezTo>
                  <a:cubicBezTo>
                    <a:pt x="276" y="48"/>
                    <a:pt x="286" y="59"/>
                    <a:pt x="295" y="72"/>
                  </a:cubicBezTo>
                  <a:cubicBezTo>
                    <a:pt x="304" y="86"/>
                    <a:pt x="310" y="100"/>
                    <a:pt x="315" y="115"/>
                  </a:cubicBezTo>
                  <a:cubicBezTo>
                    <a:pt x="320" y="131"/>
                    <a:pt x="322" y="146"/>
                    <a:pt x="322" y="162"/>
                  </a:cubicBezTo>
                  <a:cubicBezTo>
                    <a:pt x="322" y="178"/>
                    <a:pt x="320" y="194"/>
                    <a:pt x="315" y="209"/>
                  </a:cubicBezTo>
                  <a:cubicBezTo>
                    <a:pt x="310" y="224"/>
                    <a:pt x="303" y="239"/>
                    <a:pt x="295" y="252"/>
                  </a:cubicBezTo>
                  <a:cubicBezTo>
                    <a:pt x="286" y="265"/>
                    <a:pt x="275" y="276"/>
                    <a:pt x="264" y="286"/>
                  </a:cubicBezTo>
                  <a:cubicBezTo>
                    <a:pt x="261" y="289"/>
                    <a:pt x="258" y="291"/>
                    <a:pt x="255" y="293"/>
                  </a:cubicBezTo>
                  <a:cubicBezTo>
                    <a:pt x="250" y="297"/>
                    <a:pt x="250" y="297"/>
                    <a:pt x="250" y="297"/>
                  </a:cubicBezTo>
                  <a:cubicBezTo>
                    <a:pt x="245" y="299"/>
                    <a:pt x="245" y="299"/>
                    <a:pt x="245" y="299"/>
                  </a:cubicBezTo>
                  <a:cubicBezTo>
                    <a:pt x="242" y="301"/>
                    <a:pt x="239" y="303"/>
                    <a:pt x="235" y="305"/>
                  </a:cubicBezTo>
                  <a:cubicBezTo>
                    <a:pt x="232" y="307"/>
                    <a:pt x="229" y="308"/>
                    <a:pt x="225" y="310"/>
                  </a:cubicBezTo>
                  <a:cubicBezTo>
                    <a:pt x="212" y="316"/>
                    <a:pt x="198" y="320"/>
                    <a:pt x="183" y="322"/>
                  </a:cubicBezTo>
                  <a:cubicBezTo>
                    <a:pt x="176" y="323"/>
                    <a:pt x="169" y="323"/>
                    <a:pt x="162" y="324"/>
                  </a:cubicBezTo>
                  <a:cubicBezTo>
                    <a:pt x="161" y="324"/>
                    <a:pt x="161" y="324"/>
                    <a:pt x="160" y="324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2" y="323"/>
                    <a:pt x="152" y="323"/>
                    <a:pt x="152" y="323"/>
                  </a:cubicBezTo>
                  <a:cubicBezTo>
                    <a:pt x="148" y="323"/>
                    <a:pt x="145" y="323"/>
                    <a:pt x="142" y="322"/>
                  </a:cubicBezTo>
                  <a:cubicBezTo>
                    <a:pt x="115" y="319"/>
                    <a:pt x="90" y="309"/>
                    <a:pt x="71" y="296"/>
                  </a:cubicBezTo>
                  <a:cubicBezTo>
                    <a:pt x="51" y="283"/>
                    <a:pt x="36" y="266"/>
                    <a:pt x="26" y="250"/>
                  </a:cubicBezTo>
                  <a:cubicBezTo>
                    <a:pt x="15" y="234"/>
                    <a:pt x="9" y="218"/>
                    <a:pt x="5" y="205"/>
                  </a:cubicBezTo>
                  <a:cubicBezTo>
                    <a:pt x="5" y="202"/>
                    <a:pt x="4" y="199"/>
                    <a:pt x="3" y="196"/>
                  </a:cubicBezTo>
                  <a:cubicBezTo>
                    <a:pt x="2" y="193"/>
                    <a:pt x="2" y="190"/>
                    <a:pt x="2" y="187"/>
                  </a:cubicBezTo>
                  <a:cubicBezTo>
                    <a:pt x="1" y="184"/>
                    <a:pt x="1" y="182"/>
                    <a:pt x="1" y="180"/>
                  </a:cubicBezTo>
                  <a:cubicBezTo>
                    <a:pt x="0" y="178"/>
                    <a:pt x="0" y="175"/>
                    <a:pt x="0" y="174"/>
                  </a:cubicBezTo>
                  <a:cubicBezTo>
                    <a:pt x="0" y="166"/>
                    <a:pt x="0" y="162"/>
                    <a:pt x="0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1" y="166"/>
                    <a:pt x="1" y="174"/>
                  </a:cubicBezTo>
                  <a:cubicBezTo>
                    <a:pt x="1" y="175"/>
                    <a:pt x="1" y="177"/>
                    <a:pt x="1" y="180"/>
                  </a:cubicBezTo>
                  <a:cubicBezTo>
                    <a:pt x="2" y="182"/>
                    <a:pt x="2" y="184"/>
                    <a:pt x="3" y="187"/>
                  </a:cubicBezTo>
                  <a:cubicBezTo>
                    <a:pt x="3" y="190"/>
                    <a:pt x="3" y="192"/>
                    <a:pt x="4" y="195"/>
                  </a:cubicBezTo>
                  <a:cubicBezTo>
                    <a:pt x="5" y="198"/>
                    <a:pt x="6" y="201"/>
                    <a:pt x="6" y="205"/>
                  </a:cubicBezTo>
                  <a:cubicBezTo>
                    <a:pt x="10" y="218"/>
                    <a:pt x="16" y="234"/>
                    <a:pt x="27" y="249"/>
                  </a:cubicBezTo>
                  <a:cubicBezTo>
                    <a:pt x="37" y="265"/>
                    <a:pt x="52" y="281"/>
                    <a:pt x="72" y="294"/>
                  </a:cubicBezTo>
                  <a:cubicBezTo>
                    <a:pt x="91" y="307"/>
                    <a:pt x="115" y="317"/>
                    <a:pt x="142" y="320"/>
                  </a:cubicBezTo>
                  <a:cubicBezTo>
                    <a:pt x="145" y="320"/>
                    <a:pt x="149" y="320"/>
                    <a:pt x="152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1" y="321"/>
                    <a:pt x="162" y="321"/>
                  </a:cubicBezTo>
                  <a:cubicBezTo>
                    <a:pt x="169" y="320"/>
                    <a:pt x="176" y="320"/>
                    <a:pt x="183" y="319"/>
                  </a:cubicBezTo>
                  <a:cubicBezTo>
                    <a:pt x="197" y="317"/>
                    <a:pt x="211" y="312"/>
                    <a:pt x="224" y="307"/>
                  </a:cubicBezTo>
                  <a:cubicBezTo>
                    <a:pt x="227" y="305"/>
                    <a:pt x="230" y="304"/>
                    <a:pt x="234" y="302"/>
                  </a:cubicBezTo>
                  <a:cubicBezTo>
                    <a:pt x="237" y="300"/>
                    <a:pt x="240" y="298"/>
                    <a:pt x="243" y="296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88"/>
                    <a:pt x="258" y="286"/>
                    <a:pt x="261" y="283"/>
                  </a:cubicBezTo>
                  <a:cubicBezTo>
                    <a:pt x="273" y="274"/>
                    <a:pt x="283" y="262"/>
                    <a:pt x="291" y="250"/>
                  </a:cubicBezTo>
                  <a:cubicBezTo>
                    <a:pt x="300" y="237"/>
                    <a:pt x="306" y="223"/>
                    <a:pt x="311" y="208"/>
                  </a:cubicBezTo>
                  <a:cubicBezTo>
                    <a:pt x="315" y="193"/>
                    <a:pt x="317" y="178"/>
                    <a:pt x="317" y="162"/>
                  </a:cubicBezTo>
                  <a:cubicBezTo>
                    <a:pt x="317" y="147"/>
                    <a:pt x="315" y="132"/>
                    <a:pt x="310" y="117"/>
                  </a:cubicBezTo>
                  <a:cubicBezTo>
                    <a:pt x="305" y="102"/>
                    <a:pt x="299" y="88"/>
                    <a:pt x="291" y="76"/>
                  </a:cubicBezTo>
                  <a:cubicBezTo>
                    <a:pt x="282" y="63"/>
                    <a:pt x="272" y="52"/>
                    <a:pt x="261" y="42"/>
                  </a:cubicBezTo>
                  <a:cubicBezTo>
                    <a:pt x="258" y="40"/>
                    <a:pt x="255" y="38"/>
                    <a:pt x="252" y="35"/>
                  </a:cubicBezTo>
                  <a:cubicBezTo>
                    <a:pt x="247" y="32"/>
                    <a:pt x="247" y="32"/>
                    <a:pt x="247" y="32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39" y="27"/>
                    <a:pt x="236" y="25"/>
                    <a:pt x="233" y="24"/>
                  </a:cubicBezTo>
                  <a:cubicBezTo>
                    <a:pt x="230" y="22"/>
                    <a:pt x="227" y="21"/>
                    <a:pt x="223" y="19"/>
                  </a:cubicBezTo>
                  <a:cubicBezTo>
                    <a:pt x="210" y="13"/>
                    <a:pt x="196" y="9"/>
                    <a:pt x="183" y="7"/>
                  </a:cubicBezTo>
                  <a:cubicBezTo>
                    <a:pt x="176" y="6"/>
                    <a:pt x="169" y="6"/>
                    <a:pt x="162" y="6"/>
                  </a:cubicBezTo>
                  <a:cubicBezTo>
                    <a:pt x="159" y="5"/>
                    <a:pt x="155" y="6"/>
                    <a:pt x="152" y="6"/>
                  </a:cubicBezTo>
                  <a:cubicBezTo>
                    <a:pt x="149" y="6"/>
                    <a:pt x="145" y="6"/>
                    <a:pt x="142" y="7"/>
                  </a:cubicBezTo>
                  <a:cubicBezTo>
                    <a:pt x="116" y="9"/>
                    <a:pt x="92" y="19"/>
                    <a:pt x="72" y="31"/>
                  </a:cubicBezTo>
                  <a:cubicBezTo>
                    <a:pt x="53" y="44"/>
                    <a:pt x="38" y="60"/>
                    <a:pt x="28" y="76"/>
                  </a:cubicBezTo>
                  <a:cubicBezTo>
                    <a:pt x="17" y="91"/>
                    <a:pt x="11" y="107"/>
                    <a:pt x="7" y="120"/>
                  </a:cubicBezTo>
                  <a:cubicBezTo>
                    <a:pt x="6" y="123"/>
                    <a:pt x="5" y="126"/>
                    <a:pt x="4" y="129"/>
                  </a:cubicBezTo>
                  <a:cubicBezTo>
                    <a:pt x="4" y="132"/>
                    <a:pt x="3" y="135"/>
                    <a:pt x="3" y="138"/>
                  </a:cubicBezTo>
                  <a:cubicBezTo>
                    <a:pt x="2" y="140"/>
                    <a:pt x="2" y="143"/>
                    <a:pt x="2" y="145"/>
                  </a:cubicBezTo>
                  <a:cubicBezTo>
                    <a:pt x="1" y="147"/>
                    <a:pt x="1" y="149"/>
                    <a:pt x="1" y="151"/>
                  </a:cubicBezTo>
                  <a:cubicBezTo>
                    <a:pt x="1" y="158"/>
                    <a:pt x="0" y="162"/>
                    <a:pt x="0" y="162"/>
                  </a:cubicBezTo>
                  <a:close/>
                </a:path>
              </a:pathLst>
            </a:custGeom>
            <a:grpFill/>
            <a:ln w="9525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accent4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</p:grpSp>
      <p:pic>
        <p:nvPicPr>
          <p:cNvPr id="10" name="Picture 12" descr="http://png-3.vector.me/files/images/8/0/809287/block_thumb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2098" y="3458063"/>
            <a:ext cx="1180580" cy="1010248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5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353717" y="2788963"/>
            <a:ext cx="5964375" cy="1077218"/>
            <a:chOff x="2222200" y="3570523"/>
            <a:chExt cx="4339629" cy="770425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2222200" y="3762442"/>
              <a:ext cx="1328200" cy="3"/>
            </a:xfrm>
            <a:prstGeom prst="straightConnector1">
              <a:avLst/>
            </a:prstGeom>
            <a:solidFill>
              <a:srgbClr val="000000"/>
            </a:solidFill>
            <a:ln w="114300">
              <a:solidFill>
                <a:srgbClr val="00B5CC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529134" y="3570523"/>
              <a:ext cx="3032695" cy="7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00B5CC"/>
                  </a:solidFill>
                </a:defRPr>
              </a:lvl1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latin typeface="Arial" charset="0"/>
                  <a:cs typeface="Arial" charset="0"/>
                </a:rPr>
                <a:t>Continuous Delivery</a:t>
              </a:r>
              <a:br>
                <a:rPr lang="en-GB" sz="3200" dirty="0">
                  <a:latin typeface="Arial" charset="0"/>
                  <a:cs typeface="Arial" charset="0"/>
                </a:rPr>
              </a:br>
              <a:r>
                <a:rPr lang="en-GB" sz="3200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(how)</a:t>
              </a:r>
              <a:endParaRPr lang="en-US" sz="3200" dirty="0" err="1">
                <a:solidFill>
                  <a:srgbClr val="FFC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353717" y="1565486"/>
            <a:ext cx="7003150" cy="1491824"/>
            <a:chOff x="2222200" y="2695494"/>
            <a:chExt cx="5095433" cy="1066951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 flipV="1">
              <a:off x="2222200" y="3030546"/>
              <a:ext cx="950936" cy="731899"/>
            </a:xfrm>
            <a:prstGeom prst="straightConnector1">
              <a:avLst/>
            </a:prstGeom>
            <a:solidFill>
              <a:srgbClr val="000000"/>
            </a:solidFill>
            <a:ln w="114300">
              <a:solidFill>
                <a:srgbClr val="00B5CC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151870" y="2695494"/>
              <a:ext cx="4165763" cy="7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00B5CC"/>
                  </a:solidFill>
                </a:defRPr>
              </a:lvl1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latin typeface="Arial" charset="0"/>
                  <a:cs typeface="Arial" charset="0"/>
                </a:rPr>
                <a:t>DevOps-centric Architecture</a:t>
              </a:r>
              <a:br>
                <a:rPr lang="en-GB" sz="3200" dirty="0">
                  <a:latin typeface="Arial" charset="0"/>
                  <a:cs typeface="Arial" charset="0"/>
                </a:rPr>
              </a:br>
              <a:r>
                <a:rPr lang="en-GB" sz="3200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(what)</a:t>
              </a:r>
              <a:endParaRPr lang="en-US" sz="3200" dirty="0" err="1">
                <a:solidFill>
                  <a:srgbClr val="FFC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239087" y="3012705"/>
            <a:ext cx="8929046" cy="2581203"/>
            <a:chOff x="2138795" y="3730543"/>
            <a:chExt cx="6496698" cy="1846073"/>
          </a:xfrm>
        </p:grpSpPr>
        <p:cxnSp>
          <p:nvCxnSpPr>
            <p:cNvPr id="93" name="Straight Arrow Connector 92"/>
            <p:cNvCxnSpPr/>
            <p:nvPr/>
          </p:nvCxnSpPr>
          <p:spPr bwMode="auto">
            <a:xfrm>
              <a:off x="2232833" y="3730543"/>
              <a:ext cx="0" cy="1075648"/>
            </a:xfrm>
            <a:prstGeom prst="straightConnector1">
              <a:avLst/>
            </a:prstGeom>
            <a:solidFill>
              <a:srgbClr val="000000"/>
            </a:solidFill>
            <a:ln w="114300">
              <a:solidFill>
                <a:srgbClr val="00B5CC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138795" y="4806191"/>
              <a:ext cx="6496698" cy="7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00B5CC"/>
                  </a:solidFill>
                </a:defRPr>
              </a:lvl1pPr>
            </a:lstStyle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latin typeface="Arial" charset="0"/>
                  <a:cs typeface="Arial" charset="0"/>
                </a:rPr>
                <a:t>Software Defined Platform and Infrastructure</a:t>
              </a:r>
            </a:p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solidFill>
                    <a:srgbClr val="FFC000"/>
                  </a:solidFill>
                  <a:latin typeface="Arial" charset="0"/>
                  <a:cs typeface="Arial" charset="0"/>
                </a:rPr>
                <a:t>(where)</a:t>
              </a:r>
              <a:endParaRPr lang="en-US" sz="3200" dirty="0" err="1">
                <a:solidFill>
                  <a:srgbClr val="FFC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-1" y="1"/>
            <a:ext cx="12192001" cy="68751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sz="1000" dirty="0">
                <a:solidFill>
                  <a:srgbClr val="FFFFFF"/>
                </a:solidFill>
              </a:rPr>
              <a:t>Copyright © 2016 Accenture 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5311729" y="943712"/>
            <a:ext cx="4116388" cy="439281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i="1" dirty="0" err="1">
              <a:solidFill>
                <a:srgbClr val="FFFFFF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55086" y="218661"/>
            <a:ext cx="11299592" cy="6202775"/>
            <a:chOff x="1081620" y="2045350"/>
            <a:chExt cx="7676707" cy="4153354"/>
          </a:xfrm>
        </p:grpSpPr>
        <p:sp>
          <p:nvSpPr>
            <p:cNvPr id="78" name="Rounded Rectangle 77"/>
            <p:cNvSpPr/>
            <p:nvPr/>
          </p:nvSpPr>
          <p:spPr>
            <a:xfrm>
              <a:off x="1081620" y="2506126"/>
              <a:ext cx="7676707" cy="3459014"/>
            </a:xfrm>
            <a:prstGeom prst="roundRect">
              <a:avLst>
                <a:gd name="adj" fmla="val 10573"/>
              </a:avLst>
            </a:prstGeom>
            <a:noFill/>
            <a:ln w="76200">
              <a:solidFill>
                <a:srgbClr val="00B5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74561" y="2045350"/>
              <a:ext cx="5494634" cy="770425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b="1" dirty="0">
                  <a:solidFill>
                    <a:srgbClr val="00B5CC"/>
                  </a:solidFill>
                  <a:latin typeface="Arial" charset="0"/>
                  <a:cs typeface="Arial" charset="0"/>
                </a:rPr>
                <a:t>Lean IT</a:t>
              </a:r>
              <a:br>
                <a:rPr lang="en-GB" sz="3200" b="1" dirty="0">
                  <a:solidFill>
                    <a:srgbClr val="00B5CC"/>
                  </a:solidFill>
                  <a:latin typeface="Arial" charset="0"/>
                  <a:cs typeface="Arial" charset="0"/>
                </a:rPr>
              </a:br>
              <a:r>
                <a:rPr lang="en-GB" sz="3200" b="1" dirty="0">
                  <a:solidFill>
                    <a:srgbClr val="00B5CC"/>
                  </a:solidFill>
                  <a:latin typeface="Arial" charset="0"/>
                  <a:cs typeface="Arial" charset="0"/>
                </a:rPr>
                <a:t>Culture, Tooling and Ways of Working</a:t>
              </a:r>
              <a:endParaRPr lang="en-US" sz="3200" b="1" dirty="0">
                <a:solidFill>
                  <a:srgbClr val="00B5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84685" y="5780474"/>
              <a:ext cx="1719826" cy="418230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551155"/>
                  </a:solidFill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solidFill>
                    <a:srgbClr val="00B5CC"/>
                  </a:solidFill>
                  <a:latin typeface="Arial" charset="0"/>
                  <a:cs typeface="Arial" charset="0"/>
                </a:rPr>
                <a:t>Cycle-Time</a:t>
              </a:r>
              <a:endParaRPr lang="en-US" sz="3200" b="0" i="1" dirty="0" err="1">
                <a:solidFill>
                  <a:srgbClr val="00B5CC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222265" y="5780474"/>
              <a:ext cx="2867076" cy="418230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551155"/>
                  </a:solidFill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200" dirty="0">
                  <a:solidFill>
                    <a:srgbClr val="00B5CC"/>
                  </a:solidFill>
                  <a:latin typeface="Arial" charset="0"/>
                  <a:cs typeface="Arial" charset="0"/>
                </a:rPr>
                <a:t>Anti-Fragile Design</a:t>
              </a:r>
              <a:endParaRPr lang="en-US" sz="3200" b="0" i="1" dirty="0" err="1">
                <a:solidFill>
                  <a:srgbClr val="00B5CC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152399" y="152401"/>
            <a:ext cx="12192001" cy="68751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4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2016 Accenture  All rights reserved.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805065" y="2751485"/>
            <a:ext cx="2076061" cy="1750290"/>
          </a:xfrm>
          <a:custGeom>
            <a:avLst/>
            <a:gdLst>
              <a:gd name="connsiteX0" fmla="*/ 0 w 1666396"/>
              <a:gd name="connsiteY0" fmla="*/ 720750 h 1441500"/>
              <a:gd name="connsiteX1" fmla="*/ 411837 w 1666396"/>
              <a:gd name="connsiteY1" fmla="*/ 0 h 1441500"/>
              <a:gd name="connsiteX2" fmla="*/ 1254559 w 1666396"/>
              <a:gd name="connsiteY2" fmla="*/ 0 h 1441500"/>
              <a:gd name="connsiteX3" fmla="*/ 1666396 w 1666396"/>
              <a:gd name="connsiteY3" fmla="*/ 720750 h 1441500"/>
              <a:gd name="connsiteX4" fmla="*/ 1254559 w 1666396"/>
              <a:gd name="connsiteY4" fmla="*/ 1441500 h 1441500"/>
              <a:gd name="connsiteX5" fmla="*/ 411837 w 1666396"/>
              <a:gd name="connsiteY5" fmla="*/ 1441500 h 1441500"/>
              <a:gd name="connsiteX6" fmla="*/ 0 w 1666396"/>
              <a:gd name="connsiteY6" fmla="*/ 720750 h 14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6396" h="1441500">
                <a:moveTo>
                  <a:pt x="0" y="720750"/>
                </a:moveTo>
                <a:lnTo>
                  <a:pt x="411837" y="0"/>
                </a:lnTo>
                <a:lnTo>
                  <a:pt x="1254559" y="0"/>
                </a:lnTo>
                <a:lnTo>
                  <a:pt x="1666396" y="720750"/>
                </a:lnTo>
                <a:lnTo>
                  <a:pt x="1254559" y="1441500"/>
                </a:lnTo>
                <a:lnTo>
                  <a:pt x="411837" y="1441500"/>
                </a:lnTo>
                <a:lnTo>
                  <a:pt x="0" y="72075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6465" tIns="259197" rIns="296465" bIns="259197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/>
              <a:t>Project</a:t>
            </a:r>
          </a:p>
        </p:txBody>
      </p:sp>
      <p:sp>
        <p:nvSpPr>
          <p:cNvPr id="13" name="Freeform 12"/>
          <p:cNvSpPr/>
          <p:nvPr/>
        </p:nvSpPr>
        <p:spPr>
          <a:xfrm>
            <a:off x="4996299" y="1159594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5"/>
                </a:solidFill>
              </a:rPr>
              <a:t>Stakeholders</a:t>
            </a:r>
          </a:p>
        </p:txBody>
      </p:sp>
      <p:sp>
        <p:nvSpPr>
          <p:cNvPr id="15" name="Freeform 14"/>
          <p:cNvSpPr/>
          <p:nvPr/>
        </p:nvSpPr>
        <p:spPr>
          <a:xfrm>
            <a:off x="6556606" y="2041895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1"/>
              <a:satOff val="6667"/>
              <a:lumOff val="-13333"/>
              <a:alphaOff val="0"/>
            </a:schemeClr>
          </a:fillRef>
          <a:effectRef idx="0">
            <a:schemeClr val="accent4">
              <a:hueOff val="71"/>
              <a:satOff val="6667"/>
              <a:lumOff val="-1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5"/>
                </a:solidFill>
              </a:rPr>
              <a:t>Architecture</a:t>
            </a:r>
          </a:p>
        </p:txBody>
      </p:sp>
      <p:sp>
        <p:nvSpPr>
          <p:cNvPr id="17" name="Freeform 16"/>
          <p:cNvSpPr/>
          <p:nvPr/>
        </p:nvSpPr>
        <p:spPr>
          <a:xfrm>
            <a:off x="6556606" y="3776395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2"/>
              <a:satOff val="13334"/>
              <a:lumOff val="-26666"/>
              <a:alphaOff val="0"/>
            </a:schemeClr>
          </a:fillRef>
          <a:effectRef idx="0">
            <a:schemeClr val="accent4">
              <a:hueOff val="142"/>
              <a:satOff val="13334"/>
              <a:lumOff val="-266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Culture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96299" y="4659683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14"/>
              <a:satOff val="20000"/>
              <a:lumOff val="-40000"/>
              <a:alphaOff val="0"/>
            </a:schemeClr>
          </a:fillRef>
          <a:effectRef idx="0">
            <a:schemeClr val="accent4">
              <a:hueOff val="214"/>
              <a:satOff val="20000"/>
              <a:lumOff val="-4000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Skills</a:t>
            </a:r>
          </a:p>
        </p:txBody>
      </p:sp>
      <p:sp>
        <p:nvSpPr>
          <p:cNvPr id="21" name="Freeform 20"/>
          <p:cNvSpPr/>
          <p:nvPr/>
        </p:nvSpPr>
        <p:spPr>
          <a:xfrm>
            <a:off x="3428749" y="3777382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85"/>
              <a:satOff val="26667"/>
              <a:lumOff val="-53333"/>
              <a:alphaOff val="0"/>
            </a:schemeClr>
          </a:fillRef>
          <a:effectRef idx="0">
            <a:schemeClr val="accent4">
              <a:hueOff val="285"/>
              <a:satOff val="26667"/>
              <a:lumOff val="-5333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Tools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8749" y="2039920"/>
            <a:ext cx="1701318" cy="1434478"/>
          </a:xfrm>
          <a:custGeom>
            <a:avLst/>
            <a:gdLst>
              <a:gd name="connsiteX0" fmla="*/ 0 w 1365600"/>
              <a:gd name="connsiteY0" fmla="*/ 590702 h 1181404"/>
              <a:gd name="connsiteX1" fmla="*/ 337527 w 1365600"/>
              <a:gd name="connsiteY1" fmla="*/ 0 h 1181404"/>
              <a:gd name="connsiteX2" fmla="*/ 1028073 w 1365600"/>
              <a:gd name="connsiteY2" fmla="*/ 0 h 1181404"/>
              <a:gd name="connsiteX3" fmla="*/ 1365600 w 1365600"/>
              <a:gd name="connsiteY3" fmla="*/ 590702 h 1181404"/>
              <a:gd name="connsiteX4" fmla="*/ 1028073 w 1365600"/>
              <a:gd name="connsiteY4" fmla="*/ 1181404 h 1181404"/>
              <a:gd name="connsiteX5" fmla="*/ 337527 w 1365600"/>
              <a:gd name="connsiteY5" fmla="*/ 1181404 h 1181404"/>
              <a:gd name="connsiteX6" fmla="*/ 0 w 1365600"/>
              <a:gd name="connsiteY6" fmla="*/ 590702 h 118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600" h="1181404">
                <a:moveTo>
                  <a:pt x="0" y="590702"/>
                </a:moveTo>
                <a:lnTo>
                  <a:pt x="337527" y="0"/>
                </a:lnTo>
                <a:lnTo>
                  <a:pt x="1028073" y="0"/>
                </a:lnTo>
                <a:lnTo>
                  <a:pt x="1365600" y="590702"/>
                </a:lnTo>
                <a:lnTo>
                  <a:pt x="1028073" y="1181404"/>
                </a:lnTo>
                <a:lnTo>
                  <a:pt x="337527" y="1181404"/>
                </a:lnTo>
                <a:lnTo>
                  <a:pt x="0" y="5907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356"/>
              <a:satOff val="33334"/>
              <a:lumOff val="-66666"/>
              <a:alphaOff val="0"/>
            </a:schemeClr>
          </a:fillRef>
          <a:effectRef idx="0">
            <a:schemeClr val="accent4">
              <a:hueOff val="356"/>
              <a:satOff val="33334"/>
              <a:lumOff val="-666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6629" tIns="216104" rIns="246629" bIns="216104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Delivery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2520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37145" y="2634481"/>
            <a:ext cx="5333444" cy="3903617"/>
            <a:chOff x="-607457" y="2633663"/>
            <a:chExt cx="5333444" cy="3903617"/>
          </a:xfrm>
        </p:grpSpPr>
        <p:sp>
          <p:nvSpPr>
            <p:cNvPr id="121" name="Freeform 120"/>
            <p:cNvSpPr/>
            <p:nvPr/>
          </p:nvSpPr>
          <p:spPr>
            <a:xfrm>
              <a:off x="125412" y="5841241"/>
              <a:ext cx="4600575" cy="696039"/>
            </a:xfrm>
            <a:custGeom>
              <a:avLst/>
              <a:gdLst>
                <a:gd name="connsiteX0" fmla="*/ 4026089 w 4026089"/>
                <a:gd name="connsiteY0" fmla="*/ 1255594 h 1255594"/>
                <a:gd name="connsiteX1" fmla="*/ 3098041 w 4026089"/>
                <a:gd name="connsiteY1" fmla="*/ 0 h 1255594"/>
                <a:gd name="connsiteX2" fmla="*/ 204716 w 4026089"/>
                <a:gd name="connsiteY2" fmla="*/ 0 h 1255594"/>
                <a:gd name="connsiteX3" fmla="*/ 0 w 4026089"/>
                <a:gd name="connsiteY3" fmla="*/ 245659 h 1255594"/>
                <a:gd name="connsiteX4" fmla="*/ 0 w 4026089"/>
                <a:gd name="connsiteY4" fmla="*/ 1255594 h 1255594"/>
                <a:gd name="connsiteX5" fmla="*/ 4026089 w 4026089"/>
                <a:gd name="connsiteY5" fmla="*/ 1255594 h 1255594"/>
                <a:gd name="connsiteX0" fmla="*/ 4053384 w 4053384"/>
                <a:gd name="connsiteY0" fmla="*/ 1255594 h 1255594"/>
                <a:gd name="connsiteX1" fmla="*/ 3098041 w 4053384"/>
                <a:gd name="connsiteY1" fmla="*/ 0 h 1255594"/>
                <a:gd name="connsiteX2" fmla="*/ 204716 w 4053384"/>
                <a:gd name="connsiteY2" fmla="*/ 0 h 1255594"/>
                <a:gd name="connsiteX3" fmla="*/ 0 w 4053384"/>
                <a:gd name="connsiteY3" fmla="*/ 245659 h 1255594"/>
                <a:gd name="connsiteX4" fmla="*/ 0 w 4053384"/>
                <a:gd name="connsiteY4" fmla="*/ 1255594 h 1255594"/>
                <a:gd name="connsiteX5" fmla="*/ 4053384 w 4053384"/>
                <a:gd name="connsiteY5" fmla="*/ 1255594 h 1255594"/>
                <a:gd name="connsiteX0" fmla="*/ 4053384 w 4053384"/>
                <a:gd name="connsiteY0" fmla="*/ 1255594 h 1255594"/>
                <a:gd name="connsiteX1" fmla="*/ 3098041 w 4053384"/>
                <a:gd name="connsiteY1" fmla="*/ 0 h 1255594"/>
                <a:gd name="connsiteX2" fmla="*/ 204716 w 4053384"/>
                <a:gd name="connsiteY2" fmla="*/ 0 h 1255594"/>
                <a:gd name="connsiteX3" fmla="*/ 0 w 4053384"/>
                <a:gd name="connsiteY3" fmla="*/ 1255594 h 1255594"/>
                <a:gd name="connsiteX4" fmla="*/ 4053384 w 4053384"/>
                <a:gd name="connsiteY4" fmla="*/ 1255594 h 1255594"/>
                <a:gd name="connsiteX0" fmla="*/ 4571999 w 4571999"/>
                <a:gd name="connsiteY0" fmla="*/ 1255594 h 1255594"/>
                <a:gd name="connsiteX1" fmla="*/ 3616656 w 4571999"/>
                <a:gd name="connsiteY1" fmla="*/ 0 h 1255594"/>
                <a:gd name="connsiteX2" fmla="*/ 0 w 4571999"/>
                <a:gd name="connsiteY2" fmla="*/ 0 h 1255594"/>
                <a:gd name="connsiteX3" fmla="*/ 518615 w 4571999"/>
                <a:gd name="connsiteY3" fmla="*/ 1255594 h 1255594"/>
                <a:gd name="connsiteX4" fmla="*/ 4571999 w 4571999"/>
                <a:gd name="connsiteY4" fmla="*/ 1255594 h 1255594"/>
                <a:gd name="connsiteX0" fmla="*/ 4599294 w 4599294"/>
                <a:gd name="connsiteY0" fmla="*/ 1255594 h 1255594"/>
                <a:gd name="connsiteX1" fmla="*/ 3643951 w 4599294"/>
                <a:gd name="connsiteY1" fmla="*/ 0 h 1255594"/>
                <a:gd name="connsiteX2" fmla="*/ 27295 w 4599294"/>
                <a:gd name="connsiteY2" fmla="*/ 0 h 1255594"/>
                <a:gd name="connsiteX3" fmla="*/ 0 w 4599294"/>
                <a:gd name="connsiteY3" fmla="*/ 1255594 h 1255594"/>
                <a:gd name="connsiteX4" fmla="*/ 4599294 w 4599294"/>
                <a:gd name="connsiteY4" fmla="*/ 1255594 h 1255594"/>
                <a:gd name="connsiteX0" fmla="*/ 4599294 w 4599294"/>
                <a:gd name="connsiteY0" fmla="*/ 1255594 h 1255594"/>
                <a:gd name="connsiteX1" fmla="*/ 3643951 w 4599294"/>
                <a:gd name="connsiteY1" fmla="*/ 0 h 1255594"/>
                <a:gd name="connsiteX2" fmla="*/ 13647 w 4599294"/>
                <a:gd name="connsiteY2" fmla="*/ 0 h 1255594"/>
                <a:gd name="connsiteX3" fmla="*/ 0 w 4599294"/>
                <a:gd name="connsiteY3" fmla="*/ 1255594 h 1255594"/>
                <a:gd name="connsiteX4" fmla="*/ 4599294 w 4599294"/>
                <a:gd name="connsiteY4" fmla="*/ 1255594 h 1255594"/>
                <a:gd name="connsiteX0" fmla="*/ 4599294 w 4599294"/>
                <a:gd name="connsiteY0" fmla="*/ 1255594 h 1255594"/>
                <a:gd name="connsiteX1" fmla="*/ 4080679 w 4599294"/>
                <a:gd name="connsiteY1" fmla="*/ 0 h 1255594"/>
                <a:gd name="connsiteX2" fmla="*/ 13647 w 4599294"/>
                <a:gd name="connsiteY2" fmla="*/ 0 h 1255594"/>
                <a:gd name="connsiteX3" fmla="*/ 0 w 4599294"/>
                <a:gd name="connsiteY3" fmla="*/ 1255594 h 1255594"/>
                <a:gd name="connsiteX4" fmla="*/ 4599294 w 4599294"/>
                <a:gd name="connsiteY4" fmla="*/ 1255594 h 1255594"/>
                <a:gd name="connsiteX0" fmla="*/ 4599294 w 4599294"/>
                <a:gd name="connsiteY0" fmla="*/ 1255594 h 1255594"/>
                <a:gd name="connsiteX1" fmla="*/ 4080679 w 4599294"/>
                <a:gd name="connsiteY1" fmla="*/ 0 h 1255594"/>
                <a:gd name="connsiteX2" fmla="*/ 4125 w 4599294"/>
                <a:gd name="connsiteY2" fmla="*/ 17182 h 1255594"/>
                <a:gd name="connsiteX3" fmla="*/ 0 w 4599294"/>
                <a:gd name="connsiteY3" fmla="*/ 1255594 h 1255594"/>
                <a:gd name="connsiteX4" fmla="*/ 4599294 w 4599294"/>
                <a:gd name="connsiteY4" fmla="*/ 1255594 h 125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9294" h="1255594">
                  <a:moveTo>
                    <a:pt x="4599294" y="1255594"/>
                  </a:moveTo>
                  <a:lnTo>
                    <a:pt x="4080679" y="0"/>
                  </a:lnTo>
                  <a:lnTo>
                    <a:pt x="4125" y="17182"/>
                  </a:lnTo>
                  <a:lnTo>
                    <a:pt x="0" y="1255594"/>
                  </a:lnTo>
                  <a:lnTo>
                    <a:pt x="4599294" y="1255594"/>
                  </a:lnTo>
                  <a:close/>
                </a:path>
              </a:pathLst>
            </a:custGeom>
            <a:solidFill>
              <a:srgbClr val="FFCB00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136479" y="4585648"/>
              <a:ext cx="4053384" cy="1255594"/>
            </a:xfrm>
            <a:custGeom>
              <a:avLst/>
              <a:gdLst>
                <a:gd name="connsiteX0" fmla="*/ 4026089 w 4026089"/>
                <a:gd name="connsiteY0" fmla="*/ 1255594 h 1255594"/>
                <a:gd name="connsiteX1" fmla="*/ 3098041 w 4026089"/>
                <a:gd name="connsiteY1" fmla="*/ 0 h 1255594"/>
                <a:gd name="connsiteX2" fmla="*/ 204716 w 4026089"/>
                <a:gd name="connsiteY2" fmla="*/ 0 h 1255594"/>
                <a:gd name="connsiteX3" fmla="*/ 0 w 4026089"/>
                <a:gd name="connsiteY3" fmla="*/ 245659 h 1255594"/>
                <a:gd name="connsiteX4" fmla="*/ 0 w 4026089"/>
                <a:gd name="connsiteY4" fmla="*/ 1255594 h 1255594"/>
                <a:gd name="connsiteX5" fmla="*/ 4026089 w 4026089"/>
                <a:gd name="connsiteY5" fmla="*/ 1255594 h 1255594"/>
                <a:gd name="connsiteX0" fmla="*/ 4053384 w 4053384"/>
                <a:gd name="connsiteY0" fmla="*/ 1255594 h 1255594"/>
                <a:gd name="connsiteX1" fmla="*/ 3098041 w 4053384"/>
                <a:gd name="connsiteY1" fmla="*/ 0 h 1255594"/>
                <a:gd name="connsiteX2" fmla="*/ 204716 w 4053384"/>
                <a:gd name="connsiteY2" fmla="*/ 0 h 1255594"/>
                <a:gd name="connsiteX3" fmla="*/ 0 w 4053384"/>
                <a:gd name="connsiteY3" fmla="*/ 245659 h 1255594"/>
                <a:gd name="connsiteX4" fmla="*/ 0 w 4053384"/>
                <a:gd name="connsiteY4" fmla="*/ 1255594 h 1255594"/>
                <a:gd name="connsiteX5" fmla="*/ 4053384 w 4053384"/>
                <a:gd name="connsiteY5" fmla="*/ 1255594 h 125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384" h="1255594">
                  <a:moveTo>
                    <a:pt x="4053384" y="1255594"/>
                  </a:moveTo>
                  <a:lnTo>
                    <a:pt x="3098041" y="0"/>
                  </a:lnTo>
                  <a:lnTo>
                    <a:pt x="204716" y="0"/>
                  </a:lnTo>
                  <a:lnTo>
                    <a:pt x="0" y="245659"/>
                  </a:lnTo>
                  <a:lnTo>
                    <a:pt x="0" y="1255594"/>
                  </a:lnTo>
                  <a:lnTo>
                    <a:pt x="4053384" y="1255594"/>
                  </a:lnTo>
                  <a:close/>
                </a:path>
              </a:pathLst>
            </a:custGeom>
            <a:solidFill>
              <a:srgbClr val="D7D739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341193" y="2633664"/>
              <a:ext cx="2893325" cy="1951632"/>
            </a:xfrm>
            <a:prstGeom prst="triangle">
              <a:avLst/>
            </a:prstGeom>
            <a:solidFill>
              <a:srgbClr val="EE7A18"/>
            </a:solidFill>
            <a:ln w="127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Delivery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Management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br>
                <a:rPr lang="en-US" sz="1600" b="1" dirty="0">
                  <a:solidFill>
                    <a:schemeClr val="tx1"/>
                  </a:solidFill>
                </a:rPr>
              </a:br>
              <a:br>
                <a:rPr lang="en-US" sz="1600" b="1" dirty="0">
                  <a:solidFill>
                    <a:schemeClr val="tx1"/>
                  </a:solidFill>
                </a:rPr>
              </a:b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50740" y="5172427"/>
              <a:ext cx="18742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Delivery Platform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59369" y="6071200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Capability Platform</a:t>
              </a:r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-607457" y="2633663"/>
              <a:ext cx="4817661" cy="3207579"/>
            </a:xfrm>
            <a:prstGeom prst="triangl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Hexagon 126"/>
            <p:cNvSpPr/>
            <p:nvPr/>
          </p:nvSpPr>
          <p:spPr>
            <a:xfrm>
              <a:off x="542924" y="4248943"/>
              <a:ext cx="2524125" cy="657226"/>
            </a:xfrm>
            <a:prstGeom prst="hexagon">
              <a:avLst>
                <a:gd name="adj" fmla="val 51087"/>
                <a:gd name="vf" fmla="val 115470"/>
              </a:avLst>
            </a:prstGeom>
            <a:solidFill>
              <a:srgbClr val="DDDDD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90764" y="4430854"/>
              <a:ext cx="994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Projects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17593984" y="-4818019"/>
            <a:ext cx="40174419" cy="19116466"/>
            <a:chOff x="-19117984" y="-4818019"/>
            <a:chExt cx="40174419" cy="19116466"/>
          </a:xfrm>
        </p:grpSpPr>
        <p:grpSp>
          <p:nvGrpSpPr>
            <p:cNvPr id="15" name="Group 14"/>
            <p:cNvGrpSpPr/>
            <p:nvPr/>
          </p:nvGrpSpPr>
          <p:grpSpPr>
            <a:xfrm>
              <a:off x="1904749" y="1159594"/>
              <a:ext cx="4829175" cy="4934567"/>
              <a:chOff x="2486025" y="2109340"/>
              <a:chExt cx="3876243" cy="4063999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115" name="Freeform 114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119" name="Freeform 118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120" name="Freeform 119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144000" y="1007114"/>
              <a:ext cx="4829175" cy="4934567"/>
              <a:chOff x="2486025" y="2109340"/>
              <a:chExt cx="3876243" cy="4063999"/>
            </a:xfrm>
          </p:grpSpPr>
          <p:sp>
            <p:nvSpPr>
              <p:cNvPr id="107" name="Freeform 106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109" name="Freeform 108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111" name="Freeform 110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112" name="Freeform 111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113" name="Freeform 112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-13240902" y="1311994"/>
              <a:ext cx="4829175" cy="4934567"/>
              <a:chOff x="2486025" y="2109340"/>
              <a:chExt cx="3876243" cy="4063999"/>
            </a:xfrm>
          </p:grpSpPr>
          <p:sp>
            <p:nvSpPr>
              <p:cNvPr id="100" name="Freeform 99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105" name="Freeform 104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106" name="Freeform 105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-6001651" y="1159514"/>
              <a:ext cx="4829175" cy="4934567"/>
              <a:chOff x="2486025" y="2109340"/>
              <a:chExt cx="3876243" cy="4063999"/>
            </a:xfrm>
          </p:grpSpPr>
          <p:sp>
            <p:nvSpPr>
              <p:cNvPr id="93" name="Freeform 92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94" name="Freeform 93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97" name="Freeform 96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509525" y="-4597601"/>
              <a:ext cx="4829175" cy="4934567"/>
              <a:chOff x="2486025" y="2109340"/>
              <a:chExt cx="3876243" cy="4063999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-9636126" y="-4445201"/>
              <a:ext cx="4829175" cy="4934567"/>
              <a:chOff x="2486025" y="2109340"/>
              <a:chExt cx="3876243" cy="4063999"/>
            </a:xfrm>
          </p:grpSpPr>
          <p:sp>
            <p:nvSpPr>
              <p:cNvPr id="79" name="Freeform 78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-2396875" y="-4597681"/>
              <a:ext cx="4829175" cy="4934567"/>
              <a:chOff x="2486025" y="2109340"/>
              <a:chExt cx="3876243" cy="4063999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509525" y="6575425"/>
              <a:ext cx="4829175" cy="4934567"/>
              <a:chOff x="2486025" y="2109340"/>
              <a:chExt cx="3876243" cy="4063999"/>
            </a:xfrm>
          </p:grpSpPr>
          <p:sp>
            <p:nvSpPr>
              <p:cNvPr id="65" name="Freeform 64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-9636126" y="6727825"/>
              <a:ext cx="4829175" cy="4934567"/>
              <a:chOff x="2486025" y="2109340"/>
              <a:chExt cx="3876243" cy="4063999"/>
            </a:xfrm>
          </p:grpSpPr>
          <p:sp>
            <p:nvSpPr>
              <p:cNvPr id="58" name="Freeform 57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-2396875" y="6575345"/>
              <a:ext cx="4829175" cy="4934567"/>
              <a:chOff x="2486025" y="2109340"/>
              <a:chExt cx="3876243" cy="4063999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54" name="Freeform 53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6227260" y="786696"/>
              <a:ext cx="4829175" cy="4934567"/>
              <a:chOff x="2486025" y="2109340"/>
              <a:chExt cx="3876243" cy="4063999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2592785" y="-4818019"/>
              <a:ext cx="4829175" cy="4934567"/>
              <a:chOff x="2486025" y="2109340"/>
              <a:chExt cx="3876243" cy="4063999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2592785" y="6355007"/>
              <a:ext cx="4829175" cy="4934567"/>
              <a:chOff x="2486025" y="2109340"/>
              <a:chExt cx="3876243" cy="4063999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590754" y="3420386"/>
                <a:ext cx="1666396" cy="1441500"/>
              </a:xfrm>
              <a:custGeom>
                <a:avLst/>
                <a:gdLst>
                  <a:gd name="connsiteX0" fmla="*/ 0 w 1666396"/>
                  <a:gd name="connsiteY0" fmla="*/ 720750 h 1441500"/>
                  <a:gd name="connsiteX1" fmla="*/ 411837 w 1666396"/>
                  <a:gd name="connsiteY1" fmla="*/ 0 h 1441500"/>
                  <a:gd name="connsiteX2" fmla="*/ 1254559 w 1666396"/>
                  <a:gd name="connsiteY2" fmla="*/ 0 h 1441500"/>
                  <a:gd name="connsiteX3" fmla="*/ 1666396 w 1666396"/>
                  <a:gd name="connsiteY3" fmla="*/ 720750 h 1441500"/>
                  <a:gd name="connsiteX4" fmla="*/ 1254559 w 1666396"/>
                  <a:gd name="connsiteY4" fmla="*/ 1441500 h 1441500"/>
                  <a:gd name="connsiteX5" fmla="*/ 411837 w 1666396"/>
                  <a:gd name="connsiteY5" fmla="*/ 1441500 h 1441500"/>
                  <a:gd name="connsiteX6" fmla="*/ 0 w 1666396"/>
                  <a:gd name="connsiteY6" fmla="*/ 720750 h 144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396" h="1441500">
                    <a:moveTo>
                      <a:pt x="0" y="720750"/>
                    </a:moveTo>
                    <a:lnTo>
                      <a:pt x="411837" y="0"/>
                    </a:lnTo>
                    <a:lnTo>
                      <a:pt x="1254559" y="0"/>
                    </a:lnTo>
                    <a:lnTo>
                      <a:pt x="1666396" y="720750"/>
                    </a:lnTo>
                    <a:lnTo>
                      <a:pt x="1254559" y="1441500"/>
                    </a:lnTo>
                    <a:lnTo>
                      <a:pt x="411837" y="1441500"/>
                    </a:lnTo>
                    <a:lnTo>
                      <a:pt x="0" y="72075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96465" tIns="259197" rIns="296465" bIns="259197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dirty="0"/>
                  <a:t>Project</a:t>
                </a: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3744253" y="2109340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Stakeholders</a:t>
                </a: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4996668" y="2835983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71"/>
                  <a:satOff val="6667"/>
                  <a:lumOff val="-13333"/>
                  <a:alphaOff val="0"/>
                </a:schemeClr>
              </a:fillRef>
              <a:effectRef idx="0">
                <a:schemeClr val="accent4">
                  <a:hueOff val="71"/>
                  <a:satOff val="6667"/>
                  <a:lumOff val="-1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solidFill>
                      <a:schemeClr val="accent5"/>
                    </a:solidFill>
                  </a:rPr>
                  <a:t>Architecture</a:t>
                </a: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4996668" y="4264479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42"/>
                  <a:satOff val="13334"/>
                  <a:lumOff val="-26666"/>
                  <a:alphaOff val="0"/>
                </a:schemeClr>
              </a:fillRef>
              <a:effectRef idx="0">
                <a:schemeClr val="accent4">
                  <a:hueOff val="142"/>
                  <a:satOff val="13334"/>
                  <a:lumOff val="-2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Culture</a:t>
                </a: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744253" y="4991935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14"/>
                  <a:satOff val="20000"/>
                  <a:lumOff val="-40000"/>
                  <a:alphaOff val="0"/>
                </a:schemeClr>
              </a:fillRef>
              <a:effectRef idx="0">
                <a:schemeClr val="accent4">
                  <a:hueOff val="214"/>
                  <a:satOff val="20000"/>
                  <a:lumOff val="-4000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Skills</a:t>
                </a: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2486025" y="4265292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285"/>
                  <a:satOff val="26667"/>
                  <a:lumOff val="-53333"/>
                  <a:alphaOff val="0"/>
                </a:schemeClr>
              </a:fillRef>
              <a:effectRef idx="0">
                <a:schemeClr val="accent4">
                  <a:hueOff val="285"/>
                  <a:satOff val="26667"/>
                  <a:lumOff val="-5333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Tools</a:t>
                </a: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486025" y="2834357"/>
                <a:ext cx="1365600" cy="1181404"/>
              </a:xfrm>
              <a:custGeom>
                <a:avLst/>
                <a:gdLst>
                  <a:gd name="connsiteX0" fmla="*/ 0 w 1365600"/>
                  <a:gd name="connsiteY0" fmla="*/ 590702 h 1181404"/>
                  <a:gd name="connsiteX1" fmla="*/ 337527 w 1365600"/>
                  <a:gd name="connsiteY1" fmla="*/ 0 h 1181404"/>
                  <a:gd name="connsiteX2" fmla="*/ 1028073 w 1365600"/>
                  <a:gd name="connsiteY2" fmla="*/ 0 h 1181404"/>
                  <a:gd name="connsiteX3" fmla="*/ 1365600 w 1365600"/>
                  <a:gd name="connsiteY3" fmla="*/ 590702 h 1181404"/>
                  <a:gd name="connsiteX4" fmla="*/ 1028073 w 1365600"/>
                  <a:gd name="connsiteY4" fmla="*/ 1181404 h 1181404"/>
                  <a:gd name="connsiteX5" fmla="*/ 337527 w 1365600"/>
                  <a:gd name="connsiteY5" fmla="*/ 1181404 h 1181404"/>
                  <a:gd name="connsiteX6" fmla="*/ 0 w 1365600"/>
                  <a:gd name="connsiteY6" fmla="*/ 590702 h 118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600" h="1181404">
                    <a:moveTo>
                      <a:pt x="0" y="590702"/>
                    </a:moveTo>
                    <a:lnTo>
                      <a:pt x="337527" y="0"/>
                    </a:lnTo>
                    <a:lnTo>
                      <a:pt x="1028073" y="0"/>
                    </a:lnTo>
                    <a:lnTo>
                      <a:pt x="1365600" y="590702"/>
                    </a:lnTo>
                    <a:lnTo>
                      <a:pt x="1028073" y="1181404"/>
                    </a:lnTo>
                    <a:lnTo>
                      <a:pt x="337527" y="1181404"/>
                    </a:lnTo>
                    <a:lnTo>
                      <a:pt x="0" y="590702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356"/>
                  <a:satOff val="33334"/>
                  <a:lumOff val="-66666"/>
                  <a:alphaOff val="0"/>
                </a:schemeClr>
              </a:fillRef>
              <a:effectRef idx="0">
                <a:schemeClr val="accent4">
                  <a:hueOff val="356"/>
                  <a:satOff val="33334"/>
                  <a:lumOff val="-6666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6629" tIns="216104" rIns="246629" bIns="216104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Delivery</a:t>
                </a:r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Approach</a:t>
                </a: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-19117984" y="1767670"/>
              <a:ext cx="1125415" cy="472241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95544" y="13386716"/>
              <a:ext cx="3786875" cy="91173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950567" y="3434581"/>
            <a:ext cx="7765985" cy="3079751"/>
            <a:chOff x="922404" y="3433763"/>
            <a:chExt cx="7765985" cy="3079751"/>
          </a:xfrm>
        </p:grpSpPr>
        <p:sp>
          <p:nvSpPr>
            <p:cNvPr id="130" name="Line 27"/>
            <p:cNvSpPr>
              <a:spLocks noChangeShapeType="1"/>
            </p:cNvSpPr>
            <p:nvPr/>
          </p:nvSpPr>
          <p:spPr bwMode="auto">
            <a:xfrm flipV="1">
              <a:off x="1435780" y="6219825"/>
              <a:ext cx="1633904" cy="14288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20" rIns="45720" anchor="b"/>
            <a:lstStyle/>
            <a:p>
              <a:endParaRPr lang="en-US"/>
            </a:p>
          </p:txBody>
        </p:sp>
        <p:sp>
          <p:nvSpPr>
            <p:cNvPr id="131" name="Rectangle 35"/>
            <p:cNvSpPr>
              <a:spLocks noChangeArrowheads="1"/>
            </p:cNvSpPr>
            <p:nvPr/>
          </p:nvSpPr>
          <p:spPr bwMode="auto">
            <a:xfrm>
              <a:off x="3591900" y="5981701"/>
              <a:ext cx="5083173" cy="5318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45720" rIns="45720" anchor="ctr"/>
            <a:lstStyle/>
            <a:p>
              <a:pPr algn="ctr">
                <a:lnSpc>
                  <a:spcPct val="95000"/>
                </a:lnSpc>
                <a:spcBef>
                  <a:spcPct val="10000"/>
                </a:spcBef>
                <a:defRPr/>
              </a:pPr>
              <a:r>
                <a:rPr lang="en-GB" sz="2400" dirty="0">
                  <a:latin typeface="Arial" charset="0"/>
                </a:rPr>
                <a:t>People - Skills &amp; Culture</a:t>
              </a:r>
              <a:endParaRPr lang="en-US" sz="2400" dirty="0">
                <a:latin typeface="Arial" charset="0"/>
              </a:endParaRPr>
            </a:p>
          </p:txBody>
        </p:sp>
        <p:sp>
          <p:nvSpPr>
            <p:cNvPr id="132" name="Rectangle 36"/>
            <p:cNvSpPr>
              <a:spLocks noChangeArrowheads="1"/>
            </p:cNvSpPr>
            <p:nvPr/>
          </p:nvSpPr>
          <p:spPr bwMode="auto">
            <a:xfrm>
              <a:off x="3591345" y="5118101"/>
              <a:ext cx="5073743" cy="5349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45720" rIns="45720" anchor="ctr"/>
            <a:lstStyle/>
            <a:p>
              <a:pPr algn="ctr">
                <a:lnSpc>
                  <a:spcPct val="95000"/>
                </a:lnSpc>
                <a:spcBef>
                  <a:spcPct val="10000"/>
                </a:spcBef>
                <a:defRPr/>
              </a:pPr>
              <a:r>
                <a:rPr lang="en-GB" sz="2400" dirty="0">
                  <a:latin typeface="Arial" charset="0"/>
                </a:rPr>
                <a:t>Tools, Methods and Practices</a:t>
              </a:r>
              <a:endParaRPr lang="en-US" sz="2400" dirty="0">
                <a:latin typeface="Arial" charset="0"/>
              </a:endParaRPr>
            </a:p>
          </p:txBody>
        </p:sp>
        <p:sp>
          <p:nvSpPr>
            <p:cNvPr id="133" name="Rectangle 37"/>
            <p:cNvSpPr>
              <a:spLocks noChangeArrowheads="1"/>
            </p:cNvSpPr>
            <p:nvPr/>
          </p:nvSpPr>
          <p:spPr bwMode="auto">
            <a:xfrm>
              <a:off x="3581639" y="4251326"/>
              <a:ext cx="5106750" cy="5238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45720" rIns="45720" anchor="ctr"/>
            <a:lstStyle/>
            <a:p>
              <a:pPr algn="ctr">
                <a:lnSpc>
                  <a:spcPct val="95000"/>
                </a:lnSpc>
                <a:spcBef>
                  <a:spcPct val="10000"/>
                </a:spcBef>
                <a:defRPr/>
              </a:pPr>
              <a:r>
                <a:rPr lang="en-GB" sz="2400" dirty="0">
                  <a:latin typeface="Arial" charset="0"/>
                </a:rPr>
                <a:t>Core Delivery </a:t>
              </a:r>
            </a:p>
          </p:txBody>
        </p:sp>
        <p:sp>
          <p:nvSpPr>
            <p:cNvPr id="134" name="Rectangle 38"/>
            <p:cNvSpPr>
              <a:spLocks noChangeArrowheads="1"/>
            </p:cNvSpPr>
            <p:nvPr/>
          </p:nvSpPr>
          <p:spPr bwMode="auto">
            <a:xfrm>
              <a:off x="3581638" y="3433763"/>
              <a:ext cx="5106750" cy="5349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45720" rIns="45720" anchor="ctr"/>
            <a:lstStyle/>
            <a:p>
              <a:pPr algn="ctr">
                <a:lnSpc>
                  <a:spcPct val="90000"/>
                </a:lnSpc>
                <a:spcBef>
                  <a:spcPct val="10000"/>
                </a:spcBef>
                <a:defRPr/>
              </a:pPr>
              <a:r>
                <a:rPr lang="en-GB" sz="2400" dirty="0">
                  <a:latin typeface="Arial" charset="0"/>
                </a:rPr>
                <a:t>Portfolio Management</a:t>
              </a:r>
              <a:endParaRPr lang="en-US" sz="2400" dirty="0">
                <a:latin typeface="Arial" charset="0"/>
              </a:endParaRPr>
            </a:p>
          </p:txBody>
        </p:sp>
        <p:sp>
          <p:nvSpPr>
            <p:cNvPr id="135" name="Line 27"/>
            <p:cNvSpPr>
              <a:spLocks noChangeShapeType="1"/>
            </p:cNvSpPr>
            <p:nvPr/>
          </p:nvSpPr>
          <p:spPr bwMode="auto">
            <a:xfrm flipV="1">
              <a:off x="1431951" y="5380833"/>
              <a:ext cx="1633904" cy="14288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20" rIns="45720" anchor="b"/>
            <a:lstStyle/>
            <a:p>
              <a:endParaRPr lang="en-US"/>
            </a:p>
          </p:txBody>
        </p:sp>
        <p:sp>
          <p:nvSpPr>
            <p:cNvPr id="136" name="Line 27"/>
            <p:cNvSpPr>
              <a:spLocks noChangeShapeType="1"/>
            </p:cNvSpPr>
            <p:nvPr/>
          </p:nvSpPr>
          <p:spPr bwMode="auto">
            <a:xfrm flipV="1">
              <a:off x="1431951" y="4541841"/>
              <a:ext cx="1633904" cy="14288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20" rIns="45720" anchor="b"/>
            <a:lstStyle/>
            <a:p>
              <a:endParaRPr lang="en-US"/>
            </a:p>
          </p:txBody>
        </p:sp>
        <p:sp>
          <p:nvSpPr>
            <p:cNvPr id="137" name="Line 27"/>
            <p:cNvSpPr>
              <a:spLocks noChangeShapeType="1"/>
            </p:cNvSpPr>
            <p:nvPr/>
          </p:nvSpPr>
          <p:spPr bwMode="auto">
            <a:xfrm flipV="1">
              <a:off x="922404" y="3694113"/>
              <a:ext cx="2143451" cy="23024"/>
            </a:xfrm>
            <a:prstGeom prst="line">
              <a:avLst/>
            </a:prstGeom>
            <a:noFill/>
            <a:ln w="38100">
              <a:solidFill>
                <a:schemeClr val="accent4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5720" rIns="45720" anchor="b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0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3000" y="3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420688" y="5817476"/>
            <a:ext cx="4600575" cy="696039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1255594 h 1255594"/>
              <a:gd name="connsiteX4" fmla="*/ 4053384 w 4053384"/>
              <a:gd name="connsiteY4" fmla="*/ 1255594 h 1255594"/>
              <a:gd name="connsiteX0" fmla="*/ 4571999 w 4571999"/>
              <a:gd name="connsiteY0" fmla="*/ 1255594 h 1255594"/>
              <a:gd name="connsiteX1" fmla="*/ 3616656 w 4571999"/>
              <a:gd name="connsiteY1" fmla="*/ 0 h 1255594"/>
              <a:gd name="connsiteX2" fmla="*/ 0 w 4571999"/>
              <a:gd name="connsiteY2" fmla="*/ 0 h 1255594"/>
              <a:gd name="connsiteX3" fmla="*/ 518615 w 4571999"/>
              <a:gd name="connsiteY3" fmla="*/ 1255594 h 1255594"/>
              <a:gd name="connsiteX4" fmla="*/ 4571999 w 4571999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27295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4125 w 4599294"/>
              <a:gd name="connsiteY2" fmla="*/ 17182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9294" h="1255594">
                <a:moveTo>
                  <a:pt x="4599294" y="1255594"/>
                </a:moveTo>
                <a:lnTo>
                  <a:pt x="4080679" y="0"/>
                </a:lnTo>
                <a:lnTo>
                  <a:pt x="4125" y="17182"/>
                </a:lnTo>
                <a:lnTo>
                  <a:pt x="0" y="1255594"/>
                </a:lnTo>
                <a:lnTo>
                  <a:pt x="4599294" y="1255594"/>
                </a:lnTo>
                <a:close/>
              </a:path>
            </a:pathLst>
          </a:custGeom>
          <a:solidFill>
            <a:srgbClr val="FFCB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31754" y="4561882"/>
            <a:ext cx="4053384" cy="1255594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3384" h="1255594">
                <a:moveTo>
                  <a:pt x="4053384" y="1255594"/>
                </a:moveTo>
                <a:lnTo>
                  <a:pt x="3098041" y="0"/>
                </a:lnTo>
                <a:lnTo>
                  <a:pt x="204716" y="0"/>
                </a:lnTo>
                <a:lnTo>
                  <a:pt x="0" y="245659"/>
                </a:lnTo>
                <a:lnTo>
                  <a:pt x="0" y="1255594"/>
                </a:lnTo>
                <a:lnTo>
                  <a:pt x="4053384" y="1255594"/>
                </a:lnTo>
                <a:close/>
              </a:path>
            </a:pathLst>
          </a:custGeom>
          <a:solidFill>
            <a:srgbClr val="D7D739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8563" name="Rectangle 35"/>
          <p:cNvSpPr>
            <a:spLocks noChangeArrowheads="1"/>
          </p:cNvSpPr>
          <p:nvPr/>
        </p:nvSpPr>
        <p:spPr bwMode="auto">
          <a:xfrm>
            <a:off x="6610695" y="5981702"/>
            <a:ext cx="5124105" cy="53181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45720" rIns="45720" anchor="ctr"/>
          <a:lstStyle/>
          <a:p>
            <a:pPr algn="ctr">
              <a:lnSpc>
                <a:spcPct val="95000"/>
              </a:lnSpc>
              <a:spcBef>
                <a:spcPct val="10000"/>
              </a:spcBef>
              <a:defRPr/>
            </a:pPr>
            <a:r>
              <a:rPr lang="en-GB" sz="2400" dirty="0">
                <a:latin typeface="Arial" charset="0"/>
              </a:rPr>
              <a:t>People - Skills &amp; Culture</a:t>
            </a:r>
            <a:endParaRPr lang="en-US" sz="2400" dirty="0">
              <a:latin typeface="Arial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636469" y="2609898"/>
            <a:ext cx="2893325" cy="1951632"/>
          </a:xfrm>
          <a:prstGeom prst="triangle">
            <a:avLst/>
          </a:prstGeom>
          <a:solidFill>
            <a:srgbClr val="EE7A18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Delivery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Management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6016" y="5148661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Delivery Platform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4645" y="6047434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Capability Platform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-312181" y="2609898"/>
            <a:ext cx="4817661" cy="3207579"/>
          </a:xfrm>
          <a:prstGeom prst="triangl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/>
          <p:cNvSpPr/>
          <p:nvPr/>
        </p:nvSpPr>
        <p:spPr>
          <a:xfrm>
            <a:off x="838200" y="4244227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86040" y="4397563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Projects</a:t>
            </a:r>
          </a:p>
        </p:txBody>
      </p:sp>
      <p:sp>
        <p:nvSpPr>
          <p:cNvPr id="3" name="Freeform 2"/>
          <p:cNvSpPr/>
          <p:nvPr/>
        </p:nvSpPr>
        <p:spPr>
          <a:xfrm>
            <a:off x="419100" y="2614660"/>
            <a:ext cx="4086379" cy="3209925"/>
          </a:xfrm>
          <a:custGeom>
            <a:avLst/>
            <a:gdLst>
              <a:gd name="connsiteX0" fmla="*/ 0 w 4057650"/>
              <a:gd name="connsiteY0" fmla="*/ 3190875 h 3209925"/>
              <a:gd name="connsiteX1" fmla="*/ 0 w 4057650"/>
              <a:gd name="connsiteY1" fmla="*/ 2209800 h 3209925"/>
              <a:gd name="connsiteX2" fmla="*/ 1666875 w 4057650"/>
              <a:gd name="connsiteY2" fmla="*/ 0 h 3209925"/>
              <a:gd name="connsiteX3" fmla="*/ 4057650 w 4057650"/>
              <a:gd name="connsiteY3" fmla="*/ 3209925 h 3209925"/>
              <a:gd name="connsiteX4" fmla="*/ 0 w 4057650"/>
              <a:gd name="connsiteY4" fmla="*/ 3190875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7650" h="3209925">
                <a:moveTo>
                  <a:pt x="0" y="3190875"/>
                </a:moveTo>
                <a:lnTo>
                  <a:pt x="0" y="2209800"/>
                </a:lnTo>
                <a:lnTo>
                  <a:pt x="1666875" y="0"/>
                </a:lnTo>
                <a:lnTo>
                  <a:pt x="4057650" y="3209925"/>
                </a:lnTo>
                <a:lnTo>
                  <a:pt x="0" y="319087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10695" y="2580947"/>
            <a:ext cx="3588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Recruitment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Measurement &amp; Metrics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3.75E-6 -0.63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63" grpId="0" animBg="1"/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393724" y="5841242"/>
            <a:ext cx="4600575" cy="696039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1255594 h 1255594"/>
              <a:gd name="connsiteX4" fmla="*/ 4053384 w 4053384"/>
              <a:gd name="connsiteY4" fmla="*/ 1255594 h 1255594"/>
              <a:gd name="connsiteX0" fmla="*/ 4571999 w 4571999"/>
              <a:gd name="connsiteY0" fmla="*/ 1255594 h 1255594"/>
              <a:gd name="connsiteX1" fmla="*/ 3616656 w 4571999"/>
              <a:gd name="connsiteY1" fmla="*/ 0 h 1255594"/>
              <a:gd name="connsiteX2" fmla="*/ 0 w 4571999"/>
              <a:gd name="connsiteY2" fmla="*/ 0 h 1255594"/>
              <a:gd name="connsiteX3" fmla="*/ 518615 w 4571999"/>
              <a:gd name="connsiteY3" fmla="*/ 1255594 h 1255594"/>
              <a:gd name="connsiteX4" fmla="*/ 4571999 w 4571999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27295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3643951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13647 w 4599294"/>
              <a:gd name="connsiteY2" fmla="*/ 0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  <a:gd name="connsiteX0" fmla="*/ 4599294 w 4599294"/>
              <a:gd name="connsiteY0" fmla="*/ 1255594 h 1255594"/>
              <a:gd name="connsiteX1" fmla="*/ 4080679 w 4599294"/>
              <a:gd name="connsiteY1" fmla="*/ 0 h 1255594"/>
              <a:gd name="connsiteX2" fmla="*/ 4125 w 4599294"/>
              <a:gd name="connsiteY2" fmla="*/ 17182 h 1255594"/>
              <a:gd name="connsiteX3" fmla="*/ 0 w 4599294"/>
              <a:gd name="connsiteY3" fmla="*/ 1255594 h 1255594"/>
              <a:gd name="connsiteX4" fmla="*/ 4599294 w 4599294"/>
              <a:gd name="connsiteY4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9294" h="1255594">
                <a:moveTo>
                  <a:pt x="4599294" y="1255594"/>
                </a:moveTo>
                <a:lnTo>
                  <a:pt x="4080679" y="0"/>
                </a:lnTo>
                <a:lnTo>
                  <a:pt x="4125" y="17182"/>
                </a:lnTo>
                <a:lnTo>
                  <a:pt x="0" y="1255594"/>
                </a:lnTo>
                <a:lnTo>
                  <a:pt x="4599294" y="1255594"/>
                </a:lnTo>
                <a:close/>
              </a:path>
            </a:pathLst>
          </a:custGeom>
          <a:solidFill>
            <a:srgbClr val="FFCB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8564" name="Rectangle 36"/>
          <p:cNvSpPr>
            <a:spLocks noChangeArrowheads="1"/>
          </p:cNvSpPr>
          <p:nvPr/>
        </p:nvSpPr>
        <p:spPr bwMode="auto">
          <a:xfrm>
            <a:off x="6610694" y="1676400"/>
            <a:ext cx="5124105" cy="53498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lIns="45720" rIns="45720" anchor="ctr"/>
          <a:lstStyle/>
          <a:p>
            <a:pPr algn="ctr">
              <a:lnSpc>
                <a:spcPct val="95000"/>
              </a:lnSpc>
              <a:spcBef>
                <a:spcPct val="10000"/>
              </a:spcBef>
              <a:defRPr/>
            </a:pPr>
            <a:r>
              <a:rPr lang="en-GB" sz="2400" dirty="0">
                <a:latin typeface="Arial" charset="0"/>
              </a:rPr>
              <a:t>Tools, Methods and Practices</a:t>
            </a:r>
            <a:endParaRPr lang="en-US" sz="2400" dirty="0">
              <a:latin typeface="Arial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609505" y="2633664"/>
            <a:ext cx="2893325" cy="1951632"/>
          </a:xfrm>
          <a:prstGeom prst="triangle">
            <a:avLst/>
          </a:prstGeom>
          <a:solidFill>
            <a:srgbClr val="EE7A18"/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Delivery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>
                <a:solidFill>
                  <a:schemeClr val="tx1"/>
                </a:solidFill>
              </a:rPr>
              <a:t>Management</a:t>
            </a: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br>
              <a:rPr lang="en-US" sz="1600" b="1" dirty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7681" y="6071200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Capability Platform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-339145" y="2633664"/>
            <a:ext cx="4817661" cy="3207579"/>
          </a:xfrm>
          <a:prstGeom prst="triangl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385740" y="5849815"/>
            <a:ext cx="4629304" cy="704850"/>
          </a:xfrm>
          <a:custGeom>
            <a:avLst/>
            <a:gdLst>
              <a:gd name="connsiteX0" fmla="*/ 0 w 4057650"/>
              <a:gd name="connsiteY0" fmla="*/ 3190875 h 3209925"/>
              <a:gd name="connsiteX1" fmla="*/ 0 w 4057650"/>
              <a:gd name="connsiteY1" fmla="*/ 2209800 h 3209925"/>
              <a:gd name="connsiteX2" fmla="*/ 1666875 w 4057650"/>
              <a:gd name="connsiteY2" fmla="*/ 0 h 3209925"/>
              <a:gd name="connsiteX3" fmla="*/ 4057650 w 4057650"/>
              <a:gd name="connsiteY3" fmla="*/ 3209925 h 3209925"/>
              <a:gd name="connsiteX4" fmla="*/ 0 w 4057650"/>
              <a:gd name="connsiteY4" fmla="*/ 3190875 h 3209925"/>
              <a:gd name="connsiteX0" fmla="*/ 0 w 4558926"/>
              <a:gd name="connsiteY0" fmla="*/ 3190875 h 3886200"/>
              <a:gd name="connsiteX1" fmla="*/ 0 w 4558926"/>
              <a:gd name="connsiteY1" fmla="*/ 2209800 h 3886200"/>
              <a:gd name="connsiteX2" fmla="*/ 1666875 w 4558926"/>
              <a:gd name="connsiteY2" fmla="*/ 0 h 3886200"/>
              <a:gd name="connsiteX3" fmla="*/ 4558926 w 4558926"/>
              <a:gd name="connsiteY3" fmla="*/ 3886200 h 3886200"/>
              <a:gd name="connsiteX4" fmla="*/ 0 w 4558926"/>
              <a:gd name="connsiteY4" fmla="*/ 3190875 h 3886200"/>
              <a:gd name="connsiteX0" fmla="*/ 28374 w 4558926"/>
              <a:gd name="connsiteY0" fmla="*/ 3905250 h 3905250"/>
              <a:gd name="connsiteX1" fmla="*/ 0 w 4558926"/>
              <a:gd name="connsiteY1" fmla="*/ 2209800 h 3905250"/>
              <a:gd name="connsiteX2" fmla="*/ 1666875 w 4558926"/>
              <a:gd name="connsiteY2" fmla="*/ 0 h 3905250"/>
              <a:gd name="connsiteX3" fmla="*/ 4558926 w 4558926"/>
              <a:gd name="connsiteY3" fmla="*/ 3886200 h 3905250"/>
              <a:gd name="connsiteX4" fmla="*/ 28374 w 4558926"/>
              <a:gd name="connsiteY4" fmla="*/ 3905250 h 3905250"/>
              <a:gd name="connsiteX0" fmla="*/ 18916 w 4558926"/>
              <a:gd name="connsiteY0" fmla="*/ 3895725 h 3895725"/>
              <a:gd name="connsiteX1" fmla="*/ 0 w 4558926"/>
              <a:gd name="connsiteY1" fmla="*/ 2209800 h 3895725"/>
              <a:gd name="connsiteX2" fmla="*/ 1666875 w 4558926"/>
              <a:gd name="connsiteY2" fmla="*/ 0 h 3895725"/>
              <a:gd name="connsiteX3" fmla="*/ 4558926 w 4558926"/>
              <a:gd name="connsiteY3" fmla="*/ 3886200 h 3895725"/>
              <a:gd name="connsiteX4" fmla="*/ 18916 w 4558926"/>
              <a:gd name="connsiteY4" fmla="*/ 3895725 h 3895725"/>
              <a:gd name="connsiteX0" fmla="*/ 18916 w 4558926"/>
              <a:gd name="connsiteY0" fmla="*/ 1685925 h 1685925"/>
              <a:gd name="connsiteX1" fmla="*/ 0 w 4558926"/>
              <a:gd name="connsiteY1" fmla="*/ 0 h 1685925"/>
              <a:gd name="connsiteX2" fmla="*/ 4031384 w 4558926"/>
              <a:gd name="connsiteY2" fmla="*/ 981075 h 1685925"/>
              <a:gd name="connsiteX3" fmla="*/ 4558926 w 4558926"/>
              <a:gd name="connsiteY3" fmla="*/ 1676400 h 1685925"/>
              <a:gd name="connsiteX4" fmla="*/ 18916 w 4558926"/>
              <a:gd name="connsiteY4" fmla="*/ 1685925 h 1685925"/>
              <a:gd name="connsiteX0" fmla="*/ 18916 w 4558926"/>
              <a:gd name="connsiteY0" fmla="*/ 704850 h 704850"/>
              <a:gd name="connsiteX1" fmla="*/ 0 w 4558926"/>
              <a:gd name="connsiteY1" fmla="*/ 0 h 704850"/>
              <a:gd name="connsiteX2" fmla="*/ 4031384 w 4558926"/>
              <a:gd name="connsiteY2" fmla="*/ 0 h 704850"/>
              <a:gd name="connsiteX3" fmla="*/ 4558926 w 4558926"/>
              <a:gd name="connsiteY3" fmla="*/ 695325 h 704850"/>
              <a:gd name="connsiteX4" fmla="*/ 18916 w 4558926"/>
              <a:gd name="connsiteY4" fmla="*/ 704850 h 704850"/>
              <a:gd name="connsiteX0" fmla="*/ 37832 w 4577842"/>
              <a:gd name="connsiteY0" fmla="*/ 704850 h 704850"/>
              <a:gd name="connsiteX1" fmla="*/ 0 w 4577842"/>
              <a:gd name="connsiteY1" fmla="*/ 0 h 704850"/>
              <a:gd name="connsiteX2" fmla="*/ 4050300 w 4577842"/>
              <a:gd name="connsiteY2" fmla="*/ 0 h 704850"/>
              <a:gd name="connsiteX3" fmla="*/ 4577842 w 4577842"/>
              <a:gd name="connsiteY3" fmla="*/ 695325 h 704850"/>
              <a:gd name="connsiteX4" fmla="*/ 37832 w 4577842"/>
              <a:gd name="connsiteY4" fmla="*/ 704850 h 704850"/>
              <a:gd name="connsiteX0" fmla="*/ 18916 w 4577842"/>
              <a:gd name="connsiteY0" fmla="*/ 704850 h 704850"/>
              <a:gd name="connsiteX1" fmla="*/ 0 w 4577842"/>
              <a:gd name="connsiteY1" fmla="*/ 0 h 704850"/>
              <a:gd name="connsiteX2" fmla="*/ 4050300 w 4577842"/>
              <a:gd name="connsiteY2" fmla="*/ 0 h 704850"/>
              <a:gd name="connsiteX3" fmla="*/ 4577842 w 4577842"/>
              <a:gd name="connsiteY3" fmla="*/ 695325 h 704850"/>
              <a:gd name="connsiteX4" fmla="*/ 18916 w 4577842"/>
              <a:gd name="connsiteY4" fmla="*/ 704850 h 704850"/>
              <a:gd name="connsiteX0" fmla="*/ 0 w 4596758"/>
              <a:gd name="connsiteY0" fmla="*/ 704850 h 704850"/>
              <a:gd name="connsiteX1" fmla="*/ 18916 w 4596758"/>
              <a:gd name="connsiteY1" fmla="*/ 0 h 704850"/>
              <a:gd name="connsiteX2" fmla="*/ 4069216 w 4596758"/>
              <a:gd name="connsiteY2" fmla="*/ 0 h 704850"/>
              <a:gd name="connsiteX3" fmla="*/ 4596758 w 4596758"/>
              <a:gd name="connsiteY3" fmla="*/ 695325 h 704850"/>
              <a:gd name="connsiteX4" fmla="*/ 0 w 4596758"/>
              <a:gd name="connsiteY4" fmla="*/ 70485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6758" h="704850">
                <a:moveTo>
                  <a:pt x="0" y="704850"/>
                </a:moveTo>
                <a:lnTo>
                  <a:pt x="18916" y="0"/>
                </a:lnTo>
                <a:lnTo>
                  <a:pt x="4069216" y="0"/>
                </a:lnTo>
                <a:lnTo>
                  <a:pt x="4596758" y="6953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404790" y="4585648"/>
            <a:ext cx="4053384" cy="1255594"/>
          </a:xfrm>
          <a:custGeom>
            <a:avLst/>
            <a:gdLst>
              <a:gd name="connsiteX0" fmla="*/ 4026089 w 4026089"/>
              <a:gd name="connsiteY0" fmla="*/ 1255594 h 1255594"/>
              <a:gd name="connsiteX1" fmla="*/ 3098041 w 4026089"/>
              <a:gd name="connsiteY1" fmla="*/ 0 h 1255594"/>
              <a:gd name="connsiteX2" fmla="*/ 204716 w 4026089"/>
              <a:gd name="connsiteY2" fmla="*/ 0 h 1255594"/>
              <a:gd name="connsiteX3" fmla="*/ 0 w 4026089"/>
              <a:gd name="connsiteY3" fmla="*/ 245659 h 1255594"/>
              <a:gd name="connsiteX4" fmla="*/ 0 w 4026089"/>
              <a:gd name="connsiteY4" fmla="*/ 1255594 h 1255594"/>
              <a:gd name="connsiteX5" fmla="*/ 4026089 w 4026089"/>
              <a:gd name="connsiteY5" fmla="*/ 1255594 h 1255594"/>
              <a:gd name="connsiteX0" fmla="*/ 4053384 w 4053384"/>
              <a:gd name="connsiteY0" fmla="*/ 1255594 h 1255594"/>
              <a:gd name="connsiteX1" fmla="*/ 3098041 w 4053384"/>
              <a:gd name="connsiteY1" fmla="*/ 0 h 1255594"/>
              <a:gd name="connsiteX2" fmla="*/ 204716 w 4053384"/>
              <a:gd name="connsiteY2" fmla="*/ 0 h 1255594"/>
              <a:gd name="connsiteX3" fmla="*/ 0 w 4053384"/>
              <a:gd name="connsiteY3" fmla="*/ 245659 h 1255594"/>
              <a:gd name="connsiteX4" fmla="*/ 0 w 4053384"/>
              <a:gd name="connsiteY4" fmla="*/ 1255594 h 1255594"/>
              <a:gd name="connsiteX5" fmla="*/ 4053384 w 4053384"/>
              <a:gd name="connsiteY5" fmla="*/ 1255594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3384" h="1255594">
                <a:moveTo>
                  <a:pt x="4053384" y="1255594"/>
                </a:moveTo>
                <a:lnTo>
                  <a:pt x="3098041" y="0"/>
                </a:lnTo>
                <a:lnTo>
                  <a:pt x="204716" y="0"/>
                </a:lnTo>
                <a:lnTo>
                  <a:pt x="0" y="245659"/>
                </a:lnTo>
                <a:lnTo>
                  <a:pt x="0" y="1255594"/>
                </a:lnTo>
                <a:lnTo>
                  <a:pt x="4053384" y="1255594"/>
                </a:lnTo>
                <a:close/>
              </a:path>
            </a:pathLst>
          </a:custGeom>
          <a:solidFill>
            <a:srgbClr val="D7D739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9052" y="5172427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Delivery Platform</a:t>
            </a:r>
          </a:p>
        </p:txBody>
      </p:sp>
      <p:sp>
        <p:nvSpPr>
          <p:cNvPr id="22" name="Hexagon 21"/>
          <p:cNvSpPr/>
          <p:nvPr/>
        </p:nvSpPr>
        <p:spPr>
          <a:xfrm>
            <a:off x="811236" y="4248943"/>
            <a:ext cx="2524125" cy="657226"/>
          </a:xfrm>
          <a:prstGeom prst="hexagon">
            <a:avLst>
              <a:gd name="adj" fmla="val 51087"/>
              <a:gd name="vf" fmla="val 115470"/>
            </a:avLst>
          </a:prstGeom>
          <a:solidFill>
            <a:srgbClr val="DDDDD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59076" y="443085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Projects</a:t>
            </a:r>
          </a:p>
        </p:txBody>
      </p:sp>
      <p:sp>
        <p:nvSpPr>
          <p:cNvPr id="3" name="Freeform 2"/>
          <p:cNvSpPr/>
          <p:nvPr/>
        </p:nvSpPr>
        <p:spPr>
          <a:xfrm>
            <a:off x="620737" y="2638426"/>
            <a:ext cx="2867025" cy="2276475"/>
          </a:xfrm>
          <a:custGeom>
            <a:avLst/>
            <a:gdLst>
              <a:gd name="connsiteX0" fmla="*/ 2867025 w 2867025"/>
              <a:gd name="connsiteY0" fmla="*/ 1933575 h 2276475"/>
              <a:gd name="connsiteX1" fmla="*/ 1428750 w 2867025"/>
              <a:gd name="connsiteY1" fmla="*/ 0 h 2276475"/>
              <a:gd name="connsiteX2" fmla="*/ 0 w 2867025"/>
              <a:gd name="connsiteY2" fmla="*/ 1943100 h 2276475"/>
              <a:gd name="connsiteX3" fmla="*/ 200025 w 2867025"/>
              <a:gd name="connsiteY3" fmla="*/ 1943100 h 2276475"/>
              <a:gd name="connsiteX4" fmla="*/ 533400 w 2867025"/>
              <a:gd name="connsiteY4" fmla="*/ 2276475 h 2276475"/>
              <a:gd name="connsiteX5" fmla="*/ 2362200 w 2867025"/>
              <a:gd name="connsiteY5" fmla="*/ 2257425 h 2276475"/>
              <a:gd name="connsiteX6" fmla="*/ 2705100 w 2867025"/>
              <a:gd name="connsiteY6" fmla="*/ 1943100 h 2276475"/>
              <a:gd name="connsiteX7" fmla="*/ 2867025 w 2867025"/>
              <a:gd name="connsiteY7" fmla="*/ 1933575 h 2276475"/>
              <a:gd name="connsiteX0" fmla="*/ 2867025 w 2867025"/>
              <a:gd name="connsiteY0" fmla="*/ 1933575 h 2276475"/>
              <a:gd name="connsiteX1" fmla="*/ 1428750 w 2867025"/>
              <a:gd name="connsiteY1" fmla="*/ 0 h 2276475"/>
              <a:gd name="connsiteX2" fmla="*/ 0 w 2867025"/>
              <a:gd name="connsiteY2" fmla="*/ 1943100 h 2276475"/>
              <a:gd name="connsiteX3" fmla="*/ 200025 w 2867025"/>
              <a:gd name="connsiteY3" fmla="*/ 1943100 h 2276475"/>
              <a:gd name="connsiteX4" fmla="*/ 533400 w 2867025"/>
              <a:gd name="connsiteY4" fmla="*/ 2276475 h 2276475"/>
              <a:gd name="connsiteX5" fmla="*/ 2362200 w 2867025"/>
              <a:gd name="connsiteY5" fmla="*/ 2276475 h 2276475"/>
              <a:gd name="connsiteX6" fmla="*/ 2705100 w 2867025"/>
              <a:gd name="connsiteY6" fmla="*/ 1943100 h 2276475"/>
              <a:gd name="connsiteX7" fmla="*/ 2867025 w 2867025"/>
              <a:gd name="connsiteY7" fmla="*/ 1933575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7025" h="2276475">
                <a:moveTo>
                  <a:pt x="2867025" y="1933575"/>
                </a:moveTo>
                <a:lnTo>
                  <a:pt x="1428750" y="0"/>
                </a:lnTo>
                <a:lnTo>
                  <a:pt x="0" y="1943100"/>
                </a:lnTo>
                <a:lnTo>
                  <a:pt x="200025" y="1943100"/>
                </a:lnTo>
                <a:lnTo>
                  <a:pt x="533400" y="2276475"/>
                </a:lnTo>
                <a:lnTo>
                  <a:pt x="2362200" y="2276475"/>
                </a:lnTo>
                <a:lnTo>
                  <a:pt x="2705100" y="1943100"/>
                </a:lnTo>
                <a:lnTo>
                  <a:pt x="2867025" y="1933575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10694" y="2537770"/>
            <a:ext cx="358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DevOps Platform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m.1sqmskCIzPrU4Wr4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._FvyAAESwALcRL5b8u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VQ4LFvIECQD47ieIBHbg"/>
</p:tagLst>
</file>

<file path=ppt/theme/theme1.xml><?xml version="1.0" encoding="utf-8"?>
<a:theme xmlns:a="http://schemas.openxmlformats.org/drawingml/2006/main" name="Accenture template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A000"/>
      </a:accent1>
      <a:accent2>
        <a:srgbClr val="FF9900"/>
      </a:accent2>
      <a:accent3>
        <a:srgbClr val="6688BB"/>
      </a:accent3>
      <a:accent4>
        <a:srgbClr val="AADDEE"/>
      </a:accent4>
      <a:accent5>
        <a:srgbClr val="003344"/>
      </a:accent5>
      <a:accent6>
        <a:srgbClr val="00A000"/>
      </a:accent6>
      <a:hlink>
        <a:srgbClr val="666666"/>
      </a:hlink>
      <a:folHlink>
        <a:srgbClr val="778888"/>
      </a:folHlink>
    </a:clrScheme>
    <a:fontScheme name="Agfa">
      <a:majorFont>
        <a:latin typeface="Agfa Rotis Sans Serif"/>
        <a:ea typeface=""/>
        <a:cs typeface=""/>
      </a:majorFont>
      <a:minorFont>
        <a:latin typeface="Agfa Rotis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 to 9 2015 - TEVA</Template>
  <TotalTime>5541</TotalTime>
  <Words>448</Words>
  <Application>Microsoft Office PowerPoint</Application>
  <PresentationFormat>Widescreen</PresentationFormat>
  <Paragraphs>268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Agfa Rotis Sans Serif</vt:lpstr>
      <vt:lpstr>Arial</vt:lpstr>
      <vt:lpstr>Avenir Next</vt:lpstr>
      <vt:lpstr>Helvetica Light</vt:lpstr>
      <vt:lpstr>Helvetica Neue</vt:lpstr>
      <vt:lpstr>MV Boli</vt:lpstr>
      <vt:lpstr>Verdana</vt:lpstr>
      <vt:lpstr>Wingdings</vt:lpstr>
      <vt:lpstr>Accenture template</vt:lpstr>
      <vt:lpstr>Transforming a 100,000 person IT Department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Industrialisation Framework</vt:lpstr>
      <vt:lpstr>PowerPoint Presentation</vt:lpstr>
      <vt:lpstr>PowerPoint Presentation</vt:lpstr>
      <vt:lpstr>Industrialisation Framework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r.bhuvanendran anil</dc:creator>
  <cp:lastModifiedBy>Croker, Martin</cp:lastModifiedBy>
  <cp:revision>250</cp:revision>
  <dcterms:created xsi:type="dcterms:W3CDTF">2015-09-22T09:11:30Z</dcterms:created>
  <dcterms:modified xsi:type="dcterms:W3CDTF">2016-07-01T07:36:17Z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0x0101006A49106D17039048B65BE9824EA2432C</vt:lpwstr>
  </property>
</Properties>
</file>